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 id="257" r:id="rId3"/>
    <p:sldId id="279" r:id="rId4"/>
    <p:sldId id="280" r:id="rId5"/>
    <p:sldId id="281" r:id="rId6"/>
    <p:sldId id="282" r:id="rId7"/>
    <p:sldId id="283" r:id="rId8"/>
    <p:sldId id="258" r:id="rId9"/>
    <p:sldId id="265" r:id="rId10"/>
    <p:sldId id="266" r:id="rId11"/>
    <p:sldId id="267" r:id="rId12"/>
    <p:sldId id="268" r:id="rId13"/>
    <p:sldId id="269" r:id="rId14"/>
    <p:sldId id="259" r:id="rId15"/>
    <p:sldId id="270" r:id="rId16"/>
    <p:sldId id="271" r:id="rId17"/>
    <p:sldId id="260" r:id="rId18"/>
    <p:sldId id="272" r:id="rId19"/>
    <p:sldId id="273" r:id="rId20"/>
    <p:sldId id="261" r:id="rId21"/>
    <p:sldId id="262" r:id="rId22"/>
    <p:sldId id="263" r:id="rId23"/>
    <p:sldId id="264" r:id="rId24"/>
    <p:sldId id="274" r:id="rId25"/>
    <p:sldId id="275" r:id="rId26"/>
    <p:sldId id="276" r:id="rId27"/>
    <p:sldId id="277" r:id="rId28"/>
    <p:sldId id="278" r:id="rId2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5" d="100"/>
          <a:sy n="85" d="100"/>
        </p:scale>
        <p:origin x="590"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59833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333C347-59BB-4C80-82E0-52D5E8D158F5}" type="datetimeFigureOut">
              <a:rPr lang="en-IN" smtClean="0"/>
              <a:t>05-04-2023</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23609302-22B1-478F-826A-56D1D679F65A}" type="slidenum">
              <a:rPr lang="en-IN" smtClean="0"/>
              <a:t>‹#›</a:t>
            </a:fld>
            <a:endParaRPr lang="en-IN" dirty="0"/>
          </a:p>
        </p:txBody>
      </p:sp>
    </p:spTree>
    <p:extLst>
      <p:ext uri="{BB962C8B-B14F-4D97-AF65-F5344CB8AC3E}">
        <p14:creationId xmlns:p14="http://schemas.microsoft.com/office/powerpoint/2010/main" val="7651496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913795" y="5108728"/>
            <a:ext cx="10353762" cy="682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333C347-59BB-4C80-82E0-52D5E8D158F5}" type="datetimeFigureOut">
              <a:rPr lang="en-IN" smtClean="0"/>
              <a:t>05-04-2023</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23609302-22B1-478F-826A-56D1D679F65A}" type="slidenum">
              <a:rPr lang="en-IN" smtClean="0"/>
              <a:t>‹#›</a:t>
            </a:fld>
            <a:endParaRPr lang="en-IN" dirty="0"/>
          </a:p>
        </p:txBody>
      </p:sp>
    </p:spTree>
    <p:extLst>
      <p:ext uri="{BB962C8B-B14F-4D97-AF65-F5344CB8AC3E}">
        <p14:creationId xmlns:p14="http://schemas.microsoft.com/office/powerpoint/2010/main" val="3651343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333C347-59BB-4C80-82E0-52D5E8D158F5}" type="datetimeFigureOut">
              <a:rPr lang="en-IN" smtClean="0"/>
              <a:t>05-04-2023</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23609302-22B1-478F-826A-56D1D679F65A}" type="slidenum">
              <a:rPr lang="en-IN" smtClean="0"/>
              <a:t>‹#›</a:t>
            </a:fld>
            <a:endParaRPr lang="en-IN" dirty="0"/>
          </a:p>
        </p:txBody>
      </p:sp>
    </p:spTree>
    <p:extLst>
      <p:ext uri="{BB962C8B-B14F-4D97-AF65-F5344CB8AC3E}">
        <p14:creationId xmlns:p14="http://schemas.microsoft.com/office/powerpoint/2010/main" val="23033155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333C347-59BB-4C80-82E0-52D5E8D158F5}" type="datetimeFigureOut">
              <a:rPr lang="en-IN" smtClean="0"/>
              <a:t>05-04-2023</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23609302-22B1-478F-826A-56D1D679F65A}" type="slidenum">
              <a:rPr lang="en-IN" smtClean="0"/>
              <a:t>‹#›</a:t>
            </a:fld>
            <a:endParaRPr lang="en-IN" dirty="0"/>
          </a:p>
        </p:txBody>
      </p:sp>
      <p:sp>
        <p:nvSpPr>
          <p:cNvPr id="11" name="TextBox 10"/>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3832656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333C347-59BB-4C80-82E0-52D5E8D158F5}" type="datetimeFigureOut">
              <a:rPr lang="en-IN" smtClean="0"/>
              <a:t>05-04-2023</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23609302-22B1-478F-826A-56D1D679F65A}" type="slidenum">
              <a:rPr lang="en-IN" smtClean="0"/>
              <a:t>‹#›</a:t>
            </a:fld>
            <a:endParaRPr lang="en-IN" dirty="0"/>
          </a:p>
        </p:txBody>
      </p:sp>
    </p:spTree>
    <p:extLst>
      <p:ext uri="{BB962C8B-B14F-4D97-AF65-F5344CB8AC3E}">
        <p14:creationId xmlns:p14="http://schemas.microsoft.com/office/powerpoint/2010/main" val="253789246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9333C347-59BB-4C80-82E0-52D5E8D158F5}" type="datetimeFigureOut">
              <a:rPr lang="en-IN" smtClean="0"/>
              <a:t>05-04-2023</a:t>
            </a:fld>
            <a:endParaRPr lang="en-IN" dirty="0"/>
          </a:p>
        </p:txBody>
      </p:sp>
      <p:sp>
        <p:nvSpPr>
          <p:cNvPr id="4" name="Footer Placeholder 3"/>
          <p:cNvSpPr>
            <a:spLocks noGrp="1"/>
          </p:cNvSpPr>
          <p:nvPr>
            <p:ph type="ftr" sz="quarter" idx="11"/>
          </p:nvPr>
        </p:nvSpPr>
        <p:spPr/>
        <p:txBody>
          <a:bodyPr/>
          <a:lstStyle/>
          <a:p>
            <a:endParaRPr lang="en-IN" dirty="0"/>
          </a:p>
        </p:txBody>
      </p:sp>
      <p:sp>
        <p:nvSpPr>
          <p:cNvPr id="5" name="Slide Number Placeholder 4"/>
          <p:cNvSpPr>
            <a:spLocks noGrp="1"/>
          </p:cNvSpPr>
          <p:nvPr>
            <p:ph type="sldNum" sz="quarter" idx="12"/>
          </p:nvPr>
        </p:nvSpPr>
        <p:spPr/>
        <p:txBody>
          <a:bodyPr/>
          <a:lstStyle/>
          <a:p>
            <a:fld id="{23609302-22B1-478F-826A-56D1D679F65A}" type="slidenum">
              <a:rPr lang="en-IN" smtClean="0"/>
              <a:t>‹#›</a:t>
            </a:fld>
            <a:endParaRPr lang="en-IN" dirty="0"/>
          </a:p>
        </p:txBody>
      </p:sp>
    </p:spTree>
    <p:extLst>
      <p:ext uri="{BB962C8B-B14F-4D97-AF65-F5344CB8AC3E}">
        <p14:creationId xmlns:p14="http://schemas.microsoft.com/office/powerpoint/2010/main" val="270643482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21" name="Text Placeholder 3"/>
          <p:cNvSpPr>
            <a:spLocks noGrp="1"/>
          </p:cNvSpPr>
          <p:nvPr>
            <p:ph type="body" sz="half" idx="18"/>
          </p:nvPr>
        </p:nvSpPr>
        <p:spPr>
          <a:xfrm>
            <a:off x="913795" y="4480368"/>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24" name="Text Placeholder 3"/>
          <p:cNvSpPr>
            <a:spLocks noGrp="1"/>
          </p:cNvSpPr>
          <p:nvPr>
            <p:ph type="body" sz="half" idx="19"/>
          </p:nvPr>
        </p:nvSpPr>
        <p:spPr>
          <a:xfrm>
            <a:off x="4441435" y="4480367"/>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27" name="Text Placeholder 3"/>
          <p:cNvSpPr>
            <a:spLocks noGrp="1"/>
          </p:cNvSpPr>
          <p:nvPr>
            <p:ph type="body" sz="half" idx="20"/>
          </p:nvPr>
        </p:nvSpPr>
        <p:spPr>
          <a:xfrm>
            <a:off x="7966572" y="4480365"/>
            <a:ext cx="3300984" cy="131083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9333C347-59BB-4C80-82E0-52D5E8D158F5}" type="datetimeFigureOut">
              <a:rPr lang="en-IN" smtClean="0"/>
              <a:t>05-04-2023</a:t>
            </a:fld>
            <a:endParaRPr lang="en-IN" dirty="0"/>
          </a:p>
        </p:txBody>
      </p:sp>
      <p:sp>
        <p:nvSpPr>
          <p:cNvPr id="4" name="Footer Placeholder 3"/>
          <p:cNvSpPr>
            <a:spLocks noGrp="1"/>
          </p:cNvSpPr>
          <p:nvPr>
            <p:ph type="ftr" sz="quarter" idx="11"/>
          </p:nvPr>
        </p:nvSpPr>
        <p:spPr/>
        <p:txBody>
          <a:bodyPr/>
          <a:lstStyle/>
          <a:p>
            <a:endParaRPr lang="en-IN" dirty="0"/>
          </a:p>
        </p:txBody>
      </p:sp>
      <p:sp>
        <p:nvSpPr>
          <p:cNvPr id="5" name="Slide Number Placeholder 4"/>
          <p:cNvSpPr>
            <a:spLocks noGrp="1"/>
          </p:cNvSpPr>
          <p:nvPr>
            <p:ph type="sldNum" sz="quarter" idx="12"/>
          </p:nvPr>
        </p:nvSpPr>
        <p:spPr/>
        <p:txBody>
          <a:bodyPr/>
          <a:lstStyle/>
          <a:p>
            <a:fld id="{23609302-22B1-478F-826A-56D1D679F65A}" type="slidenum">
              <a:rPr lang="en-IN" smtClean="0"/>
              <a:t>‹#›</a:t>
            </a:fld>
            <a:endParaRPr lang="en-IN" dirty="0"/>
          </a:p>
        </p:txBody>
      </p:sp>
    </p:spTree>
    <p:extLst>
      <p:ext uri="{BB962C8B-B14F-4D97-AF65-F5344CB8AC3E}">
        <p14:creationId xmlns:p14="http://schemas.microsoft.com/office/powerpoint/2010/main" val="403563873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333C347-59BB-4C80-82E0-52D5E8D158F5}" type="datetimeFigureOut">
              <a:rPr lang="en-IN" smtClean="0"/>
              <a:t>05-04-2023</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23609302-22B1-478F-826A-56D1D679F65A}" type="slidenum">
              <a:rPr lang="en-IN" smtClean="0"/>
              <a:t>‹#›</a:t>
            </a:fld>
            <a:endParaRPr lang="en-IN" dirty="0"/>
          </a:p>
        </p:txBody>
      </p:sp>
    </p:spTree>
    <p:extLst>
      <p:ext uri="{BB962C8B-B14F-4D97-AF65-F5344CB8AC3E}">
        <p14:creationId xmlns:p14="http://schemas.microsoft.com/office/powerpoint/2010/main" val="98900470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333C347-59BB-4C80-82E0-52D5E8D158F5}" type="datetimeFigureOut">
              <a:rPr lang="en-IN" smtClean="0"/>
              <a:t>05-04-2023</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23609302-22B1-478F-826A-56D1D679F65A}" type="slidenum">
              <a:rPr lang="en-IN" smtClean="0"/>
              <a:t>‹#›</a:t>
            </a:fld>
            <a:endParaRPr lang="en-IN" dirty="0"/>
          </a:p>
        </p:txBody>
      </p:sp>
    </p:spTree>
    <p:extLst>
      <p:ext uri="{BB962C8B-B14F-4D97-AF65-F5344CB8AC3E}">
        <p14:creationId xmlns:p14="http://schemas.microsoft.com/office/powerpoint/2010/main" val="25515896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333C347-59BB-4C80-82E0-52D5E8D158F5}" type="datetimeFigureOut">
              <a:rPr lang="en-IN" smtClean="0"/>
              <a:t>05-04-2023</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23609302-22B1-478F-826A-56D1D679F65A}" type="slidenum">
              <a:rPr lang="en-IN" smtClean="0"/>
              <a:t>‹#›</a:t>
            </a:fld>
            <a:endParaRPr lang="en-IN" dirty="0"/>
          </a:p>
        </p:txBody>
      </p:sp>
    </p:spTree>
    <p:extLst>
      <p:ext uri="{BB962C8B-B14F-4D97-AF65-F5344CB8AC3E}">
        <p14:creationId xmlns:p14="http://schemas.microsoft.com/office/powerpoint/2010/main" val="30013515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589879"/>
            <a:ext cx="9590550" cy="150705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333C347-59BB-4C80-82E0-52D5E8D158F5}" type="datetimeFigureOut">
              <a:rPr lang="en-IN" smtClean="0"/>
              <a:t>05-04-2023</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23609302-22B1-478F-826A-56D1D679F65A}" type="slidenum">
              <a:rPr lang="en-IN" smtClean="0"/>
              <a:t>‹#›</a:t>
            </a:fld>
            <a:endParaRPr lang="en-IN" dirty="0"/>
          </a:p>
        </p:txBody>
      </p:sp>
    </p:spTree>
    <p:extLst>
      <p:ext uri="{BB962C8B-B14F-4D97-AF65-F5344CB8AC3E}">
        <p14:creationId xmlns:p14="http://schemas.microsoft.com/office/powerpoint/2010/main" val="37364376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1732449"/>
            <a:ext cx="5060497" cy="4058750"/>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2892" y="1732449"/>
            <a:ext cx="5064665" cy="405875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333C347-59BB-4C80-82E0-52D5E8D158F5}" type="datetimeFigureOut">
              <a:rPr lang="en-IN" smtClean="0"/>
              <a:t>05-04-2023</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23609302-22B1-478F-826A-56D1D679F65A}" type="slidenum">
              <a:rPr lang="en-IN" smtClean="0"/>
              <a:t>‹#›</a:t>
            </a:fld>
            <a:endParaRPr lang="en-IN" dirty="0"/>
          </a:p>
        </p:txBody>
      </p:sp>
    </p:spTree>
    <p:extLst>
      <p:ext uri="{BB962C8B-B14F-4D97-AF65-F5344CB8AC3E}">
        <p14:creationId xmlns:p14="http://schemas.microsoft.com/office/powerpoint/2010/main" val="3105099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89072" cy="4148769"/>
          </a:xfrm>
          <a:prstGeom prst="rect">
            <a:avLst/>
          </a:prstGeom>
        </p:spPr>
      </p:pic>
      <p:pic>
        <p:nvPicPr>
          <p:cNvPr id="21" name="Picture 20"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8485" y="1734506"/>
            <a:ext cx="5089072" cy="4148769"/>
          </a:xfrm>
          <a:prstGeom prst="rect">
            <a:avLst/>
          </a:prstGeom>
        </p:spPr>
      </p:pic>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05872" y="1835254"/>
            <a:ext cx="4876344" cy="54488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05872" y="2380137"/>
            <a:ext cx="4876344"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94967" y="1835254"/>
            <a:ext cx="4895330" cy="544883"/>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94967" y="2380137"/>
            <a:ext cx="4895330"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333C347-59BB-4C80-82E0-52D5E8D158F5}" type="datetimeFigureOut">
              <a:rPr lang="en-IN" smtClean="0"/>
              <a:t>05-04-2023</a:t>
            </a:fld>
            <a:endParaRPr lang="en-IN" dirty="0"/>
          </a:p>
        </p:txBody>
      </p:sp>
      <p:sp>
        <p:nvSpPr>
          <p:cNvPr id="8" name="Footer Placeholder 7"/>
          <p:cNvSpPr>
            <a:spLocks noGrp="1"/>
          </p:cNvSpPr>
          <p:nvPr>
            <p:ph type="ftr" sz="quarter" idx="11"/>
          </p:nvPr>
        </p:nvSpPr>
        <p:spPr/>
        <p:txBody>
          <a:bodyPr/>
          <a:lstStyle/>
          <a:p>
            <a:endParaRPr lang="en-IN" dirty="0"/>
          </a:p>
        </p:txBody>
      </p:sp>
      <p:sp>
        <p:nvSpPr>
          <p:cNvPr id="9" name="Slide Number Placeholder 8"/>
          <p:cNvSpPr>
            <a:spLocks noGrp="1"/>
          </p:cNvSpPr>
          <p:nvPr>
            <p:ph type="sldNum" sz="quarter" idx="12"/>
          </p:nvPr>
        </p:nvSpPr>
        <p:spPr/>
        <p:txBody>
          <a:bodyPr/>
          <a:lstStyle/>
          <a:p>
            <a:fld id="{23609302-22B1-478F-826A-56D1D679F65A}" type="slidenum">
              <a:rPr lang="en-IN" smtClean="0"/>
              <a:t>‹#›</a:t>
            </a:fld>
            <a:endParaRPr lang="en-IN" dirty="0"/>
          </a:p>
        </p:txBody>
      </p:sp>
    </p:spTree>
    <p:extLst>
      <p:ext uri="{BB962C8B-B14F-4D97-AF65-F5344CB8AC3E}">
        <p14:creationId xmlns:p14="http://schemas.microsoft.com/office/powerpoint/2010/main" val="20039467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333C347-59BB-4C80-82E0-52D5E8D158F5}" type="datetimeFigureOut">
              <a:rPr lang="en-IN" smtClean="0"/>
              <a:t>05-04-2023</a:t>
            </a:fld>
            <a:endParaRPr lang="en-IN" dirty="0"/>
          </a:p>
        </p:txBody>
      </p:sp>
      <p:sp>
        <p:nvSpPr>
          <p:cNvPr id="4" name="Footer Placeholder 3"/>
          <p:cNvSpPr>
            <a:spLocks noGrp="1"/>
          </p:cNvSpPr>
          <p:nvPr>
            <p:ph type="ftr" sz="quarter" idx="11"/>
          </p:nvPr>
        </p:nvSpPr>
        <p:spPr/>
        <p:txBody>
          <a:bodyPr/>
          <a:lstStyle/>
          <a:p>
            <a:endParaRPr lang="en-IN" dirty="0"/>
          </a:p>
        </p:txBody>
      </p:sp>
      <p:sp>
        <p:nvSpPr>
          <p:cNvPr id="5" name="Slide Number Placeholder 4"/>
          <p:cNvSpPr>
            <a:spLocks noGrp="1"/>
          </p:cNvSpPr>
          <p:nvPr>
            <p:ph type="sldNum" sz="quarter" idx="12"/>
          </p:nvPr>
        </p:nvSpPr>
        <p:spPr/>
        <p:txBody>
          <a:bodyPr/>
          <a:lstStyle/>
          <a:p>
            <a:fld id="{23609302-22B1-478F-826A-56D1D679F65A}" type="slidenum">
              <a:rPr lang="en-IN" smtClean="0"/>
              <a:t>‹#›</a:t>
            </a:fld>
            <a:endParaRPr lang="en-IN" dirty="0"/>
          </a:p>
        </p:txBody>
      </p:sp>
    </p:spTree>
    <p:extLst>
      <p:ext uri="{BB962C8B-B14F-4D97-AF65-F5344CB8AC3E}">
        <p14:creationId xmlns:p14="http://schemas.microsoft.com/office/powerpoint/2010/main" val="15161508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333C347-59BB-4C80-82E0-52D5E8D158F5}" type="datetimeFigureOut">
              <a:rPr lang="en-IN" smtClean="0"/>
              <a:t>05-04-2023</a:t>
            </a:fld>
            <a:endParaRPr lang="en-IN" dirty="0"/>
          </a:p>
        </p:txBody>
      </p:sp>
      <p:sp>
        <p:nvSpPr>
          <p:cNvPr id="3" name="Footer Placeholder 2"/>
          <p:cNvSpPr>
            <a:spLocks noGrp="1"/>
          </p:cNvSpPr>
          <p:nvPr>
            <p:ph type="ftr" sz="quarter" idx="11"/>
          </p:nvPr>
        </p:nvSpPr>
        <p:spPr/>
        <p:txBody>
          <a:bodyPr/>
          <a:lstStyle/>
          <a:p>
            <a:endParaRPr lang="en-IN" dirty="0"/>
          </a:p>
        </p:txBody>
      </p:sp>
      <p:sp>
        <p:nvSpPr>
          <p:cNvPr id="4" name="Slide Number Placeholder 3"/>
          <p:cNvSpPr>
            <a:spLocks noGrp="1"/>
          </p:cNvSpPr>
          <p:nvPr>
            <p:ph type="sldNum" sz="quarter" idx="12"/>
          </p:nvPr>
        </p:nvSpPr>
        <p:spPr/>
        <p:txBody>
          <a:bodyPr/>
          <a:lstStyle/>
          <a:p>
            <a:fld id="{23609302-22B1-478F-826A-56D1D679F65A}" type="slidenum">
              <a:rPr lang="en-IN" smtClean="0"/>
              <a:t>‹#›</a:t>
            </a:fld>
            <a:endParaRPr lang="en-IN" dirty="0"/>
          </a:p>
        </p:txBody>
      </p:sp>
    </p:spTree>
    <p:extLst>
      <p:ext uri="{BB962C8B-B14F-4D97-AF65-F5344CB8AC3E}">
        <p14:creationId xmlns:p14="http://schemas.microsoft.com/office/powerpoint/2010/main" val="5052057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1816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431518"/>
            <a:ext cx="3706889" cy="3359681"/>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333C347-59BB-4C80-82E0-52D5E8D158F5}" type="datetimeFigureOut">
              <a:rPr lang="en-IN" smtClean="0"/>
              <a:t>05-04-2023</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23609302-22B1-478F-826A-56D1D679F65A}" type="slidenum">
              <a:rPr lang="en-IN" smtClean="0"/>
              <a:t>‹#›</a:t>
            </a:fld>
            <a:endParaRPr lang="en-IN" dirty="0"/>
          </a:p>
        </p:txBody>
      </p:sp>
    </p:spTree>
    <p:extLst>
      <p:ext uri="{BB962C8B-B14F-4D97-AF65-F5344CB8AC3E}">
        <p14:creationId xmlns:p14="http://schemas.microsoft.com/office/powerpoint/2010/main" val="41305699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609923"/>
            <a:ext cx="5934949" cy="1829338"/>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4" name="Text Placeholder 3"/>
          <p:cNvSpPr>
            <a:spLocks noGrp="1"/>
          </p:cNvSpPr>
          <p:nvPr>
            <p:ph type="body" sz="half" idx="2"/>
          </p:nvPr>
        </p:nvSpPr>
        <p:spPr>
          <a:xfrm>
            <a:off x="913795" y="2439261"/>
            <a:ext cx="5934949" cy="337613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333C347-59BB-4C80-82E0-52D5E8D158F5}" type="datetimeFigureOut">
              <a:rPr lang="en-IN" smtClean="0"/>
              <a:t>05-04-2023</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23609302-22B1-478F-826A-56D1D679F65A}" type="slidenum">
              <a:rPr lang="en-IN" smtClean="0"/>
              <a:t>‹#›</a:t>
            </a:fld>
            <a:endParaRPr lang="en-IN" dirty="0"/>
          </a:p>
        </p:txBody>
      </p:sp>
    </p:spTree>
    <p:extLst>
      <p:ext uri="{BB962C8B-B14F-4D97-AF65-F5344CB8AC3E}">
        <p14:creationId xmlns:p14="http://schemas.microsoft.com/office/powerpoint/2010/main" val="18921205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1732449"/>
            <a:ext cx="10353762"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9333C347-59BB-4C80-82E0-52D5E8D158F5}" type="datetimeFigureOut">
              <a:rPr lang="en-IN" smtClean="0"/>
              <a:t>05-04-2023</a:t>
            </a:fld>
            <a:endParaRPr lang="en-IN" dirty="0"/>
          </a:p>
        </p:txBody>
      </p:sp>
      <p:sp>
        <p:nvSpPr>
          <p:cNvPr id="5" name="Footer Placeholder 4"/>
          <p:cNvSpPr>
            <a:spLocks noGrp="1"/>
          </p:cNvSpPr>
          <p:nvPr>
            <p:ph type="ftr" sz="quarter" idx="3"/>
          </p:nvPr>
        </p:nvSpPr>
        <p:spPr>
          <a:xfrm>
            <a:off x="913795" y="5883275"/>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endParaRPr lang="en-IN" dirty="0"/>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23609302-22B1-478F-826A-56D1D679F65A}" type="slidenum">
              <a:rPr lang="en-IN" smtClean="0"/>
              <a:t>‹#›</a:t>
            </a:fld>
            <a:endParaRPr lang="en-IN" dirty="0"/>
          </a:p>
        </p:txBody>
      </p:sp>
    </p:spTree>
    <p:extLst>
      <p:ext uri="{BB962C8B-B14F-4D97-AF65-F5344CB8AC3E}">
        <p14:creationId xmlns:p14="http://schemas.microsoft.com/office/powerpoint/2010/main" val="176738907"/>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Lst>
  <p:txStyles>
    <p:title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4A425D-894B-6E14-3889-A55D9E9283F4}"/>
              </a:ext>
            </a:extLst>
          </p:cNvPr>
          <p:cNvSpPr>
            <a:spLocks noGrp="1"/>
          </p:cNvSpPr>
          <p:nvPr>
            <p:ph type="ctrTitle"/>
          </p:nvPr>
        </p:nvSpPr>
        <p:spPr/>
        <p:txBody>
          <a:bodyPr/>
          <a:lstStyle/>
          <a:p>
            <a:r>
              <a:rPr lang="en-US" dirty="0"/>
              <a:t>Role: Security Analyst At Audi Mumbai West</a:t>
            </a:r>
            <a:endParaRPr lang="en-IN" dirty="0"/>
          </a:p>
        </p:txBody>
      </p:sp>
      <p:sp>
        <p:nvSpPr>
          <p:cNvPr id="3" name="Subtitle 2">
            <a:extLst>
              <a:ext uri="{FF2B5EF4-FFF2-40B4-BE49-F238E27FC236}">
                <a16:creationId xmlns:a16="http://schemas.microsoft.com/office/drawing/2014/main" id="{BA59338C-A753-719D-A246-2C2ACE761C03}"/>
              </a:ext>
            </a:extLst>
          </p:cNvPr>
          <p:cNvSpPr>
            <a:spLocks noGrp="1"/>
          </p:cNvSpPr>
          <p:nvPr>
            <p:ph type="subTitle" idx="1"/>
          </p:nvPr>
        </p:nvSpPr>
        <p:spPr/>
        <p:txBody>
          <a:bodyPr/>
          <a:lstStyle/>
          <a:p>
            <a:r>
              <a:rPr lang="en-US" dirty="0"/>
              <a:t>Name : </a:t>
            </a:r>
            <a:r>
              <a:rPr lang="en-US"/>
              <a:t>Sanket Keny</a:t>
            </a:r>
            <a:endParaRPr lang="en-US" dirty="0"/>
          </a:p>
          <a:p>
            <a:r>
              <a:rPr lang="en-US" dirty="0"/>
              <a:t>Project Guide: Prof. Rashid Patel</a:t>
            </a:r>
            <a:endParaRPr lang="en-IN" dirty="0"/>
          </a:p>
        </p:txBody>
      </p:sp>
    </p:spTree>
    <p:extLst>
      <p:ext uri="{BB962C8B-B14F-4D97-AF65-F5344CB8AC3E}">
        <p14:creationId xmlns:p14="http://schemas.microsoft.com/office/powerpoint/2010/main" val="1657749287"/>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5A67B-67B6-8676-6E76-844E1CD7FDED}"/>
              </a:ext>
            </a:extLst>
          </p:cNvPr>
          <p:cNvSpPr>
            <a:spLocks noGrp="1"/>
          </p:cNvSpPr>
          <p:nvPr>
            <p:ph type="title"/>
          </p:nvPr>
        </p:nvSpPr>
        <p:spPr/>
        <p:txBody>
          <a:bodyPr>
            <a:normAutofit/>
          </a:bodyPr>
          <a:lstStyle/>
          <a:p>
            <a:r>
              <a:rPr lang="en-US" sz="2000" dirty="0"/>
              <a:t>We have multiple brands under which we work are been stated below in the list</a:t>
            </a:r>
            <a:endParaRPr lang="en-IN" sz="2000" dirty="0"/>
          </a:p>
        </p:txBody>
      </p:sp>
      <p:pic>
        <p:nvPicPr>
          <p:cNvPr id="5" name="Content Placeholder 4">
            <a:extLst>
              <a:ext uri="{FF2B5EF4-FFF2-40B4-BE49-F238E27FC236}">
                <a16:creationId xmlns:a16="http://schemas.microsoft.com/office/drawing/2014/main" id="{8A1ABC36-C4BA-88B5-13C1-1BD17A992A5C}"/>
              </a:ext>
            </a:extLst>
          </p:cNvPr>
          <p:cNvPicPr>
            <a:picLocks noGrp="1" noChangeAspect="1"/>
          </p:cNvPicPr>
          <p:nvPr>
            <p:ph idx="1"/>
          </p:nvPr>
        </p:nvPicPr>
        <p:blipFill>
          <a:blip r:embed="rId2"/>
          <a:stretch>
            <a:fillRect/>
          </a:stretch>
        </p:blipFill>
        <p:spPr>
          <a:xfrm>
            <a:off x="2483027" y="1731963"/>
            <a:ext cx="7216421" cy="4059237"/>
          </a:xfrm>
        </p:spPr>
      </p:pic>
    </p:spTree>
    <p:extLst>
      <p:ext uri="{BB962C8B-B14F-4D97-AF65-F5344CB8AC3E}">
        <p14:creationId xmlns:p14="http://schemas.microsoft.com/office/powerpoint/2010/main" val="82234791"/>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2A338C-62D1-EB05-384E-C31635223A71}"/>
              </a:ext>
            </a:extLst>
          </p:cNvPr>
          <p:cNvSpPr>
            <a:spLocks noGrp="1"/>
          </p:cNvSpPr>
          <p:nvPr>
            <p:ph type="title"/>
          </p:nvPr>
        </p:nvSpPr>
        <p:spPr/>
        <p:txBody>
          <a:bodyPr>
            <a:normAutofit/>
          </a:bodyPr>
          <a:lstStyle/>
          <a:p>
            <a:r>
              <a:rPr lang="en-US" sz="2000" dirty="0"/>
              <a:t>The model list of the </a:t>
            </a:r>
            <a:r>
              <a:rPr lang="en-US" sz="2000" dirty="0" err="1"/>
              <a:t>audi</a:t>
            </a:r>
            <a:r>
              <a:rPr lang="en-US" sz="2000" dirty="0"/>
              <a:t> cars are been listed here</a:t>
            </a:r>
            <a:endParaRPr lang="en-IN" sz="2000" dirty="0"/>
          </a:p>
        </p:txBody>
      </p:sp>
      <p:pic>
        <p:nvPicPr>
          <p:cNvPr id="5" name="Content Placeholder 4">
            <a:extLst>
              <a:ext uri="{FF2B5EF4-FFF2-40B4-BE49-F238E27FC236}">
                <a16:creationId xmlns:a16="http://schemas.microsoft.com/office/drawing/2014/main" id="{A3DAEFFC-ACBB-6FCB-2A0D-4EECD3A0ACD4}"/>
              </a:ext>
            </a:extLst>
          </p:cNvPr>
          <p:cNvPicPr>
            <a:picLocks noGrp="1" noChangeAspect="1"/>
          </p:cNvPicPr>
          <p:nvPr>
            <p:ph idx="1"/>
          </p:nvPr>
        </p:nvPicPr>
        <p:blipFill>
          <a:blip r:embed="rId2"/>
          <a:stretch>
            <a:fillRect/>
          </a:stretch>
        </p:blipFill>
        <p:spPr>
          <a:xfrm>
            <a:off x="2483027" y="1731963"/>
            <a:ext cx="7216421" cy="4059237"/>
          </a:xfrm>
        </p:spPr>
      </p:pic>
    </p:spTree>
    <p:extLst>
      <p:ext uri="{BB962C8B-B14F-4D97-AF65-F5344CB8AC3E}">
        <p14:creationId xmlns:p14="http://schemas.microsoft.com/office/powerpoint/2010/main" val="1849849627"/>
      </p:ext>
    </p:extLst>
  </p:cSld>
  <p:clrMapOvr>
    <a:masterClrMapping/>
  </p:clrMapOvr>
  <p:transition spd="slow">
    <p:cove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997753-C2F1-59BC-0036-52B276A4FF1A}"/>
              </a:ext>
            </a:extLst>
          </p:cNvPr>
          <p:cNvSpPr>
            <a:spLocks noGrp="1"/>
          </p:cNvSpPr>
          <p:nvPr>
            <p:ph type="title"/>
          </p:nvPr>
        </p:nvSpPr>
        <p:spPr/>
        <p:txBody>
          <a:bodyPr>
            <a:normAutofit/>
          </a:bodyPr>
          <a:lstStyle/>
          <a:p>
            <a:r>
              <a:rPr lang="en-US" sz="2000" dirty="0"/>
              <a:t>Its variants and many subvariants does it conclude of</a:t>
            </a:r>
            <a:endParaRPr lang="en-IN" sz="2000" dirty="0"/>
          </a:p>
        </p:txBody>
      </p:sp>
      <p:pic>
        <p:nvPicPr>
          <p:cNvPr id="5" name="Content Placeholder 4">
            <a:extLst>
              <a:ext uri="{FF2B5EF4-FFF2-40B4-BE49-F238E27FC236}">
                <a16:creationId xmlns:a16="http://schemas.microsoft.com/office/drawing/2014/main" id="{27E6521E-E9E4-CB6F-2024-D7638F9B6A2A}"/>
              </a:ext>
            </a:extLst>
          </p:cNvPr>
          <p:cNvPicPr>
            <a:picLocks noGrp="1" noChangeAspect="1"/>
          </p:cNvPicPr>
          <p:nvPr>
            <p:ph idx="1"/>
          </p:nvPr>
        </p:nvPicPr>
        <p:blipFill>
          <a:blip r:embed="rId2"/>
          <a:stretch>
            <a:fillRect/>
          </a:stretch>
        </p:blipFill>
        <p:spPr>
          <a:xfrm>
            <a:off x="2483027" y="1731963"/>
            <a:ext cx="7216421" cy="4059237"/>
          </a:xfrm>
        </p:spPr>
      </p:pic>
    </p:spTree>
    <p:extLst>
      <p:ext uri="{BB962C8B-B14F-4D97-AF65-F5344CB8AC3E}">
        <p14:creationId xmlns:p14="http://schemas.microsoft.com/office/powerpoint/2010/main" val="127661965"/>
      </p:ext>
    </p:extLst>
  </p:cSld>
  <p:clrMapOvr>
    <a:masterClrMapping/>
  </p:clrMapOvr>
  <p:transition spd="med">
    <p:pull/>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030CE4-CF3F-A998-3CE1-671144415B2C}"/>
              </a:ext>
            </a:extLst>
          </p:cNvPr>
          <p:cNvSpPr>
            <a:spLocks noGrp="1"/>
          </p:cNvSpPr>
          <p:nvPr>
            <p:ph type="title"/>
          </p:nvPr>
        </p:nvSpPr>
        <p:spPr/>
        <p:txBody>
          <a:bodyPr>
            <a:normAutofit/>
          </a:bodyPr>
          <a:lstStyle/>
          <a:p>
            <a:r>
              <a:rPr lang="en-US" sz="2000" dirty="0"/>
              <a:t>We have the subvariant where we define its configuration its pricing and its </a:t>
            </a:r>
            <a:r>
              <a:rPr lang="en-US" sz="2000" dirty="0" err="1"/>
              <a:t>indepth</a:t>
            </a:r>
            <a:r>
              <a:rPr lang="en-US" sz="2000" dirty="0"/>
              <a:t> details</a:t>
            </a:r>
            <a:endParaRPr lang="en-IN" sz="2000" dirty="0"/>
          </a:p>
        </p:txBody>
      </p:sp>
      <p:pic>
        <p:nvPicPr>
          <p:cNvPr id="9" name="Content Placeholder 8">
            <a:extLst>
              <a:ext uri="{FF2B5EF4-FFF2-40B4-BE49-F238E27FC236}">
                <a16:creationId xmlns:a16="http://schemas.microsoft.com/office/drawing/2014/main" id="{3E3BFB6D-9C73-BDB5-59D6-2F59988C6919}"/>
              </a:ext>
            </a:extLst>
          </p:cNvPr>
          <p:cNvPicPr>
            <a:picLocks noGrp="1" noChangeAspect="1"/>
          </p:cNvPicPr>
          <p:nvPr>
            <p:ph idx="1"/>
          </p:nvPr>
        </p:nvPicPr>
        <p:blipFill>
          <a:blip r:embed="rId2"/>
          <a:stretch>
            <a:fillRect/>
          </a:stretch>
        </p:blipFill>
        <p:spPr>
          <a:xfrm>
            <a:off x="2483027" y="1731963"/>
            <a:ext cx="7216421" cy="4059237"/>
          </a:xfrm>
        </p:spPr>
      </p:pic>
    </p:spTree>
    <p:extLst>
      <p:ext uri="{BB962C8B-B14F-4D97-AF65-F5344CB8AC3E}">
        <p14:creationId xmlns:p14="http://schemas.microsoft.com/office/powerpoint/2010/main" val="134735441"/>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1EA2C-16FD-720F-3D56-71D499477D36}"/>
              </a:ext>
            </a:extLst>
          </p:cNvPr>
          <p:cNvSpPr>
            <a:spLocks noGrp="1"/>
          </p:cNvSpPr>
          <p:nvPr>
            <p:ph type="title"/>
          </p:nvPr>
        </p:nvSpPr>
        <p:spPr>
          <a:xfrm>
            <a:off x="913795" y="224119"/>
            <a:ext cx="10353762" cy="1507844"/>
          </a:xfrm>
        </p:spPr>
        <p:txBody>
          <a:bodyPr>
            <a:normAutofit/>
          </a:bodyPr>
          <a:lstStyle/>
          <a:p>
            <a:r>
              <a:rPr lang="en-US" sz="2000" dirty="0"/>
              <a:t>This here is the Thinktank finance page it is mainly used by auditors and loan department of the company</a:t>
            </a:r>
            <a:endParaRPr lang="en-IN" sz="2000" dirty="0"/>
          </a:p>
        </p:txBody>
      </p:sp>
      <p:pic>
        <p:nvPicPr>
          <p:cNvPr id="6" name="Content Placeholder 5">
            <a:extLst>
              <a:ext uri="{FF2B5EF4-FFF2-40B4-BE49-F238E27FC236}">
                <a16:creationId xmlns:a16="http://schemas.microsoft.com/office/drawing/2014/main" id="{4CC7A945-6E5A-1745-D03E-7551236B542C}"/>
              </a:ext>
            </a:extLst>
          </p:cNvPr>
          <p:cNvPicPr>
            <a:picLocks noGrp="1" noChangeAspect="1"/>
          </p:cNvPicPr>
          <p:nvPr>
            <p:ph idx="1"/>
          </p:nvPr>
        </p:nvPicPr>
        <p:blipFill>
          <a:blip r:embed="rId2"/>
          <a:stretch>
            <a:fillRect/>
          </a:stretch>
        </p:blipFill>
        <p:spPr>
          <a:xfrm>
            <a:off x="2483027" y="1731963"/>
            <a:ext cx="7216421" cy="4059237"/>
          </a:xfrm>
        </p:spPr>
      </p:pic>
    </p:spTree>
    <p:extLst>
      <p:ext uri="{BB962C8B-B14F-4D97-AF65-F5344CB8AC3E}">
        <p14:creationId xmlns:p14="http://schemas.microsoft.com/office/powerpoint/2010/main" val="19113077"/>
      </p:ext>
    </p:extLst>
  </p:cSld>
  <p:clrMapOvr>
    <a:masterClrMapping/>
  </p:clrMapOvr>
  <mc:AlternateContent xmlns:mc="http://schemas.openxmlformats.org/markup-compatibility/2006" xmlns:p14="http://schemas.microsoft.com/office/powerpoint/2010/main">
    <mc:Choice Requires="p14">
      <p:transition spd="slow" p14:dur="3000">
        <p14:shred/>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FB4810-FBF6-37F1-DA15-9A012F1E6A72}"/>
              </a:ext>
            </a:extLst>
          </p:cNvPr>
          <p:cNvSpPr>
            <a:spLocks noGrp="1"/>
          </p:cNvSpPr>
          <p:nvPr>
            <p:ph type="title"/>
          </p:nvPr>
        </p:nvSpPr>
        <p:spPr/>
        <p:txBody>
          <a:bodyPr>
            <a:normAutofit/>
          </a:bodyPr>
          <a:lstStyle/>
          <a:p>
            <a:r>
              <a:rPr lang="en-US" sz="2000" dirty="0"/>
              <a:t>This is its home page where we can see revenue  page and its settings version</a:t>
            </a:r>
            <a:endParaRPr lang="en-IN" sz="2000" dirty="0"/>
          </a:p>
        </p:txBody>
      </p:sp>
      <p:pic>
        <p:nvPicPr>
          <p:cNvPr id="5" name="Content Placeholder 4">
            <a:extLst>
              <a:ext uri="{FF2B5EF4-FFF2-40B4-BE49-F238E27FC236}">
                <a16:creationId xmlns:a16="http://schemas.microsoft.com/office/drawing/2014/main" id="{9C06F268-232E-2CE3-1228-CF0E7ADB20CD}"/>
              </a:ext>
            </a:extLst>
          </p:cNvPr>
          <p:cNvPicPr>
            <a:picLocks noGrp="1" noChangeAspect="1"/>
          </p:cNvPicPr>
          <p:nvPr>
            <p:ph idx="1"/>
          </p:nvPr>
        </p:nvPicPr>
        <p:blipFill>
          <a:blip r:embed="rId2"/>
          <a:stretch>
            <a:fillRect/>
          </a:stretch>
        </p:blipFill>
        <p:spPr>
          <a:xfrm>
            <a:off x="2483027" y="1731963"/>
            <a:ext cx="7216421" cy="4059237"/>
          </a:xfrm>
        </p:spPr>
      </p:pic>
    </p:spTree>
    <p:extLst>
      <p:ext uri="{BB962C8B-B14F-4D97-AF65-F5344CB8AC3E}">
        <p14:creationId xmlns:p14="http://schemas.microsoft.com/office/powerpoint/2010/main" val="2621124073"/>
      </p:ext>
    </p:extLst>
  </p:cSld>
  <p:clrMapOvr>
    <a:masterClrMapping/>
  </p:clrMapOvr>
  <p:transition spd="slow">
    <p:wheel spokes="1"/>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B4BDFB-B9B7-639E-3C12-EDC39957E92F}"/>
              </a:ext>
            </a:extLst>
          </p:cNvPr>
          <p:cNvSpPr>
            <a:spLocks noGrp="1"/>
          </p:cNvSpPr>
          <p:nvPr>
            <p:ph type="title"/>
          </p:nvPr>
        </p:nvSpPr>
        <p:spPr/>
        <p:txBody>
          <a:bodyPr>
            <a:normAutofit/>
          </a:bodyPr>
          <a:lstStyle/>
          <a:p>
            <a:r>
              <a:rPr lang="en-US" sz="1800" dirty="0"/>
              <a:t>Here we have the each breakup of the car here we can see the </a:t>
            </a:r>
            <a:r>
              <a:rPr lang="en-US" sz="1800" dirty="0" err="1"/>
              <a:t>audi</a:t>
            </a:r>
            <a:r>
              <a:rPr lang="en-US" sz="1800" dirty="0"/>
              <a:t>  A4 premium breakup price at the amount its been bought by the dealer the percentage of GST to be paid to dealer to company  the percentage of CESS that is been charged and the selling price to the customer and its breakup</a:t>
            </a:r>
            <a:endParaRPr lang="en-IN" sz="1800" dirty="0"/>
          </a:p>
        </p:txBody>
      </p:sp>
      <p:pic>
        <p:nvPicPr>
          <p:cNvPr id="5" name="Content Placeholder 4">
            <a:extLst>
              <a:ext uri="{FF2B5EF4-FFF2-40B4-BE49-F238E27FC236}">
                <a16:creationId xmlns:a16="http://schemas.microsoft.com/office/drawing/2014/main" id="{2134E2DD-DD6B-FCAB-7F1D-6073F4E6190D}"/>
              </a:ext>
            </a:extLst>
          </p:cNvPr>
          <p:cNvPicPr>
            <a:picLocks noGrp="1" noChangeAspect="1"/>
          </p:cNvPicPr>
          <p:nvPr>
            <p:ph idx="1"/>
          </p:nvPr>
        </p:nvPicPr>
        <p:blipFill>
          <a:blip r:embed="rId2"/>
          <a:stretch>
            <a:fillRect/>
          </a:stretch>
        </p:blipFill>
        <p:spPr>
          <a:xfrm>
            <a:off x="2483027" y="1731963"/>
            <a:ext cx="7216421" cy="4059237"/>
          </a:xfrm>
        </p:spPr>
      </p:pic>
    </p:spTree>
    <p:extLst>
      <p:ext uri="{BB962C8B-B14F-4D97-AF65-F5344CB8AC3E}">
        <p14:creationId xmlns:p14="http://schemas.microsoft.com/office/powerpoint/2010/main" val="1590997134"/>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65F079-6A40-F5CF-9B76-E80E1E91264E}"/>
              </a:ext>
            </a:extLst>
          </p:cNvPr>
          <p:cNvSpPr>
            <a:spLocks noGrp="1"/>
          </p:cNvSpPr>
          <p:nvPr>
            <p:ph type="title"/>
          </p:nvPr>
        </p:nvSpPr>
        <p:spPr/>
        <p:txBody>
          <a:bodyPr>
            <a:normAutofit/>
          </a:bodyPr>
          <a:lstStyle/>
          <a:p>
            <a:r>
              <a:rPr lang="en-US" sz="2000" dirty="0"/>
              <a:t>This is the vici dialer used by </a:t>
            </a:r>
            <a:r>
              <a:rPr lang="en-US" sz="2000" dirty="0" err="1"/>
              <a:t>telecallers</a:t>
            </a:r>
            <a:r>
              <a:rPr lang="en-US" sz="2000" dirty="0"/>
              <a:t> its main use is to get the customer data for car upgrade or to exchange the old car to new</a:t>
            </a:r>
            <a:endParaRPr lang="en-IN" sz="2000" dirty="0"/>
          </a:p>
        </p:txBody>
      </p:sp>
      <p:pic>
        <p:nvPicPr>
          <p:cNvPr id="4" name="Content Placeholder 3">
            <a:extLst>
              <a:ext uri="{FF2B5EF4-FFF2-40B4-BE49-F238E27FC236}">
                <a16:creationId xmlns:a16="http://schemas.microsoft.com/office/drawing/2014/main" id="{1D5D6304-5197-7CB8-284D-7FE21526D0DE}"/>
              </a:ext>
            </a:extLst>
          </p:cNvPr>
          <p:cNvPicPr>
            <a:picLocks noGrp="1" noChangeAspect="1"/>
          </p:cNvPicPr>
          <p:nvPr>
            <p:ph idx="1"/>
          </p:nvPr>
        </p:nvPicPr>
        <p:blipFill>
          <a:blip r:embed="rId2"/>
          <a:stretch>
            <a:fillRect/>
          </a:stretch>
        </p:blipFill>
        <p:spPr>
          <a:xfrm>
            <a:off x="2483027" y="1731963"/>
            <a:ext cx="7216421" cy="4059237"/>
          </a:xfrm>
          <a:prstGeom prst="rect">
            <a:avLst/>
          </a:prstGeom>
        </p:spPr>
      </p:pic>
    </p:spTree>
    <p:extLst>
      <p:ext uri="{BB962C8B-B14F-4D97-AF65-F5344CB8AC3E}">
        <p14:creationId xmlns:p14="http://schemas.microsoft.com/office/powerpoint/2010/main" val="121586249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CC0EA4-73BA-5A36-B11C-D71D726FE753}"/>
              </a:ext>
            </a:extLst>
          </p:cNvPr>
          <p:cNvSpPr>
            <a:spLocks noGrp="1"/>
          </p:cNvSpPr>
          <p:nvPr>
            <p:ph type="title"/>
          </p:nvPr>
        </p:nvSpPr>
        <p:spPr/>
        <p:txBody>
          <a:bodyPr>
            <a:normAutofit/>
          </a:bodyPr>
          <a:lstStyle/>
          <a:p>
            <a:r>
              <a:rPr lang="en-US" sz="2000" dirty="0"/>
              <a:t>Here we can see the number of users that are currently logged in to the system their status and what campaigns are the into</a:t>
            </a:r>
            <a:endParaRPr lang="en-IN" sz="2000" dirty="0"/>
          </a:p>
        </p:txBody>
      </p:sp>
      <p:pic>
        <p:nvPicPr>
          <p:cNvPr id="4" name="Content Placeholder 3">
            <a:extLst>
              <a:ext uri="{FF2B5EF4-FFF2-40B4-BE49-F238E27FC236}">
                <a16:creationId xmlns:a16="http://schemas.microsoft.com/office/drawing/2014/main" id="{1C7045BC-6A7B-851E-BB7B-707591603686}"/>
              </a:ext>
            </a:extLst>
          </p:cNvPr>
          <p:cNvPicPr>
            <a:picLocks noGrp="1" noChangeAspect="1"/>
          </p:cNvPicPr>
          <p:nvPr>
            <p:ph idx="1"/>
          </p:nvPr>
        </p:nvPicPr>
        <p:blipFill>
          <a:blip r:embed="rId2"/>
          <a:stretch>
            <a:fillRect/>
          </a:stretch>
        </p:blipFill>
        <p:spPr>
          <a:xfrm>
            <a:off x="2483027" y="1731963"/>
            <a:ext cx="7216421" cy="4059237"/>
          </a:xfrm>
          <a:prstGeom prst="rect">
            <a:avLst/>
          </a:prstGeom>
        </p:spPr>
      </p:pic>
    </p:spTree>
    <p:extLst>
      <p:ext uri="{BB962C8B-B14F-4D97-AF65-F5344CB8AC3E}">
        <p14:creationId xmlns:p14="http://schemas.microsoft.com/office/powerpoint/2010/main" val="2451909407"/>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62D2CB-6B52-8A5E-5CEF-3726D0CCD9FE}"/>
              </a:ext>
            </a:extLst>
          </p:cNvPr>
          <p:cNvSpPr>
            <a:spLocks noGrp="1"/>
          </p:cNvSpPr>
          <p:nvPr>
            <p:ph type="title"/>
          </p:nvPr>
        </p:nvSpPr>
        <p:spPr/>
        <p:txBody>
          <a:bodyPr>
            <a:normAutofit/>
          </a:bodyPr>
          <a:lstStyle/>
          <a:p>
            <a:r>
              <a:rPr lang="en-US" sz="2000" dirty="0"/>
              <a:t>We can get the detailed report of the callers here how many customers are </a:t>
            </a:r>
            <a:r>
              <a:rPr lang="en-US" sz="2000" dirty="0" err="1"/>
              <a:t>intreseted</a:t>
            </a:r>
            <a:r>
              <a:rPr lang="en-US" sz="2000" dirty="0"/>
              <a:t> and how many are not connected</a:t>
            </a:r>
            <a:endParaRPr lang="en-IN" sz="2000" dirty="0"/>
          </a:p>
        </p:txBody>
      </p:sp>
      <p:pic>
        <p:nvPicPr>
          <p:cNvPr id="4" name="Content Placeholder 3">
            <a:extLst>
              <a:ext uri="{FF2B5EF4-FFF2-40B4-BE49-F238E27FC236}">
                <a16:creationId xmlns:a16="http://schemas.microsoft.com/office/drawing/2014/main" id="{D48D3E8E-4A44-5A83-8D0F-9748EBF2DAD6}"/>
              </a:ext>
            </a:extLst>
          </p:cNvPr>
          <p:cNvPicPr>
            <a:picLocks noGrp="1" noChangeAspect="1"/>
          </p:cNvPicPr>
          <p:nvPr>
            <p:ph idx="1"/>
          </p:nvPr>
        </p:nvPicPr>
        <p:blipFill>
          <a:blip r:embed="rId2"/>
          <a:stretch>
            <a:fillRect/>
          </a:stretch>
        </p:blipFill>
        <p:spPr>
          <a:xfrm>
            <a:off x="2483027" y="1731963"/>
            <a:ext cx="7216421" cy="4059237"/>
          </a:xfrm>
          <a:prstGeom prst="rect">
            <a:avLst/>
          </a:prstGeom>
        </p:spPr>
      </p:pic>
    </p:spTree>
    <p:extLst>
      <p:ext uri="{BB962C8B-B14F-4D97-AF65-F5344CB8AC3E}">
        <p14:creationId xmlns:p14="http://schemas.microsoft.com/office/powerpoint/2010/main" val="3132894983"/>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A2F1F2-9738-29FB-5C56-F7BD73152689}"/>
              </a:ext>
            </a:extLst>
          </p:cNvPr>
          <p:cNvSpPr>
            <a:spLocks noGrp="1"/>
          </p:cNvSpPr>
          <p:nvPr>
            <p:ph type="title"/>
          </p:nvPr>
        </p:nvSpPr>
        <p:spPr/>
        <p:txBody>
          <a:bodyPr>
            <a:noAutofit/>
          </a:bodyPr>
          <a:lstStyle/>
          <a:p>
            <a:r>
              <a:rPr lang="en-US" sz="2000" dirty="0"/>
              <a:t>This is the sonic firewall that is used to trace the packets sending within the machine and also monitoring the systems</a:t>
            </a:r>
            <a:br>
              <a:rPr lang="en-US" sz="2000" dirty="0"/>
            </a:br>
            <a:r>
              <a:rPr lang="en-US" sz="2000" dirty="0"/>
              <a:t>we can detect the amount of hits and wavelength of threat that a system consist of </a:t>
            </a:r>
            <a:endParaRPr lang="en-IN" sz="2000" dirty="0"/>
          </a:p>
        </p:txBody>
      </p:sp>
      <p:pic>
        <p:nvPicPr>
          <p:cNvPr id="5" name="Content Placeholder 4">
            <a:extLst>
              <a:ext uri="{FF2B5EF4-FFF2-40B4-BE49-F238E27FC236}">
                <a16:creationId xmlns:a16="http://schemas.microsoft.com/office/drawing/2014/main" id="{93252DA9-5377-4B60-99D9-48E1EF79C416}"/>
              </a:ext>
            </a:extLst>
          </p:cNvPr>
          <p:cNvPicPr>
            <a:picLocks noGrp="1" noChangeAspect="1"/>
          </p:cNvPicPr>
          <p:nvPr>
            <p:ph idx="1"/>
          </p:nvPr>
        </p:nvPicPr>
        <p:blipFill>
          <a:blip r:embed="rId2"/>
          <a:stretch>
            <a:fillRect/>
          </a:stretch>
        </p:blipFill>
        <p:spPr>
          <a:xfrm>
            <a:off x="2483027" y="1731963"/>
            <a:ext cx="7216421" cy="4059237"/>
          </a:xfrm>
        </p:spPr>
      </p:pic>
    </p:spTree>
    <p:extLst>
      <p:ext uri="{BB962C8B-B14F-4D97-AF65-F5344CB8AC3E}">
        <p14:creationId xmlns:p14="http://schemas.microsoft.com/office/powerpoint/2010/main" val="41258126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AFB7CC-1E26-D558-C4D2-7699E580B093}"/>
              </a:ext>
            </a:extLst>
          </p:cNvPr>
          <p:cNvSpPr>
            <a:spLocks noGrp="1"/>
          </p:cNvSpPr>
          <p:nvPr>
            <p:ph type="title"/>
          </p:nvPr>
        </p:nvSpPr>
        <p:spPr/>
        <p:txBody>
          <a:bodyPr>
            <a:normAutofit/>
          </a:bodyPr>
          <a:lstStyle/>
          <a:p>
            <a:r>
              <a:rPr lang="en-US" sz="2000" dirty="0"/>
              <a:t>Here This is Capsa Software that is used for traffic monitoring and used to detect on which machine is having most number of hits coming through</a:t>
            </a:r>
            <a:endParaRPr lang="en-IN" sz="2000" dirty="0"/>
          </a:p>
        </p:txBody>
      </p:sp>
      <p:pic>
        <p:nvPicPr>
          <p:cNvPr id="9" name="Content Placeholder 8">
            <a:extLst>
              <a:ext uri="{FF2B5EF4-FFF2-40B4-BE49-F238E27FC236}">
                <a16:creationId xmlns:a16="http://schemas.microsoft.com/office/drawing/2014/main" id="{C08DEDCC-E6AC-6638-5B4A-9C8DB2058D65}"/>
              </a:ext>
            </a:extLst>
          </p:cNvPr>
          <p:cNvPicPr>
            <a:picLocks noGrp="1" noChangeAspect="1"/>
          </p:cNvPicPr>
          <p:nvPr>
            <p:ph idx="1"/>
          </p:nvPr>
        </p:nvPicPr>
        <p:blipFill>
          <a:blip r:embed="rId2"/>
          <a:stretch>
            <a:fillRect/>
          </a:stretch>
        </p:blipFill>
        <p:spPr>
          <a:xfrm>
            <a:off x="2483027" y="1731963"/>
            <a:ext cx="7216421" cy="4059237"/>
          </a:xfrm>
        </p:spPr>
      </p:pic>
    </p:spTree>
    <p:extLst>
      <p:ext uri="{BB962C8B-B14F-4D97-AF65-F5344CB8AC3E}">
        <p14:creationId xmlns:p14="http://schemas.microsoft.com/office/powerpoint/2010/main" val="3850063012"/>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236BAF-0117-D3C3-6C79-8DB38586E7E9}"/>
              </a:ext>
            </a:extLst>
          </p:cNvPr>
          <p:cNvSpPr>
            <a:spLocks noGrp="1"/>
          </p:cNvSpPr>
          <p:nvPr>
            <p:ph type="title"/>
          </p:nvPr>
        </p:nvSpPr>
        <p:spPr/>
        <p:txBody>
          <a:bodyPr>
            <a:normAutofit/>
          </a:bodyPr>
          <a:lstStyle/>
          <a:p>
            <a:r>
              <a:rPr lang="en-US" sz="2000" dirty="0"/>
              <a:t>We can get each details here on which IP its been getting hits and what percentage of bits are getting Hits</a:t>
            </a:r>
            <a:endParaRPr lang="en-IN" sz="2000" dirty="0"/>
          </a:p>
        </p:txBody>
      </p:sp>
      <p:pic>
        <p:nvPicPr>
          <p:cNvPr id="5" name="Content Placeholder 4">
            <a:extLst>
              <a:ext uri="{FF2B5EF4-FFF2-40B4-BE49-F238E27FC236}">
                <a16:creationId xmlns:a16="http://schemas.microsoft.com/office/drawing/2014/main" id="{1A4EBBAE-C8CD-D652-9BA4-D8AAA0CED7C8}"/>
              </a:ext>
            </a:extLst>
          </p:cNvPr>
          <p:cNvPicPr>
            <a:picLocks noGrp="1" noChangeAspect="1"/>
          </p:cNvPicPr>
          <p:nvPr>
            <p:ph idx="1"/>
          </p:nvPr>
        </p:nvPicPr>
        <p:blipFill>
          <a:blip r:embed="rId2"/>
          <a:stretch>
            <a:fillRect/>
          </a:stretch>
        </p:blipFill>
        <p:spPr>
          <a:xfrm>
            <a:off x="2483027" y="1731963"/>
            <a:ext cx="7216421" cy="4059237"/>
          </a:xfrm>
        </p:spPr>
      </p:pic>
    </p:spTree>
    <p:extLst>
      <p:ext uri="{BB962C8B-B14F-4D97-AF65-F5344CB8AC3E}">
        <p14:creationId xmlns:p14="http://schemas.microsoft.com/office/powerpoint/2010/main" val="2170610239"/>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1A8F6A-39B9-8F5E-60E5-53C10FC7C8F6}"/>
              </a:ext>
            </a:extLst>
          </p:cNvPr>
          <p:cNvSpPr>
            <a:spLocks noGrp="1"/>
          </p:cNvSpPr>
          <p:nvPr>
            <p:ph type="title"/>
          </p:nvPr>
        </p:nvSpPr>
        <p:spPr/>
        <p:txBody>
          <a:bodyPr>
            <a:normAutofit/>
          </a:bodyPr>
          <a:lstStyle/>
          <a:p>
            <a:r>
              <a:rPr lang="en-US" sz="2000" dirty="0"/>
              <a:t>This is our future project a website named Modihyundai.com has been shut down due to domain issue we will be working on its construction as well to bring it on live</a:t>
            </a:r>
            <a:endParaRPr lang="en-IN" sz="2000" dirty="0"/>
          </a:p>
        </p:txBody>
      </p:sp>
      <p:pic>
        <p:nvPicPr>
          <p:cNvPr id="5" name="Content Placeholder 4">
            <a:extLst>
              <a:ext uri="{FF2B5EF4-FFF2-40B4-BE49-F238E27FC236}">
                <a16:creationId xmlns:a16="http://schemas.microsoft.com/office/drawing/2014/main" id="{CDA4E27E-E0FE-4615-DEEF-1A26FBEBF9E0}"/>
              </a:ext>
            </a:extLst>
          </p:cNvPr>
          <p:cNvPicPr>
            <a:picLocks noGrp="1" noChangeAspect="1"/>
          </p:cNvPicPr>
          <p:nvPr>
            <p:ph idx="1"/>
          </p:nvPr>
        </p:nvPicPr>
        <p:blipFill>
          <a:blip r:embed="rId2"/>
          <a:stretch>
            <a:fillRect/>
          </a:stretch>
        </p:blipFill>
        <p:spPr>
          <a:xfrm>
            <a:off x="2483027" y="1731963"/>
            <a:ext cx="7216421" cy="4059237"/>
          </a:xfrm>
        </p:spPr>
      </p:pic>
    </p:spTree>
    <p:extLst>
      <p:ext uri="{BB962C8B-B14F-4D97-AF65-F5344CB8AC3E}">
        <p14:creationId xmlns:p14="http://schemas.microsoft.com/office/powerpoint/2010/main" val="3306654621"/>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CCEFA4-A31F-5C1B-5F06-0A161D17D1C7}"/>
              </a:ext>
            </a:extLst>
          </p:cNvPr>
          <p:cNvSpPr>
            <a:spLocks noGrp="1"/>
          </p:cNvSpPr>
          <p:nvPr>
            <p:ph type="title"/>
          </p:nvPr>
        </p:nvSpPr>
        <p:spPr/>
        <p:txBody>
          <a:bodyPr>
            <a:normAutofit/>
          </a:bodyPr>
          <a:lstStyle/>
          <a:p>
            <a:r>
              <a:rPr lang="en-US" sz="2000" dirty="0"/>
              <a:t>WE have A page called as Audi Approved Plus where pre-Owned cars Are being sold We have to check its </a:t>
            </a:r>
            <a:r>
              <a:rPr lang="en-US" sz="2000" dirty="0" err="1"/>
              <a:t>maintaince</a:t>
            </a:r>
            <a:r>
              <a:rPr lang="en-US" sz="2000" dirty="0"/>
              <a:t> and its hits regularly</a:t>
            </a:r>
            <a:endParaRPr lang="en-IN" sz="2000" dirty="0"/>
          </a:p>
        </p:txBody>
      </p:sp>
      <p:pic>
        <p:nvPicPr>
          <p:cNvPr id="5" name="Content Placeholder 4">
            <a:extLst>
              <a:ext uri="{FF2B5EF4-FFF2-40B4-BE49-F238E27FC236}">
                <a16:creationId xmlns:a16="http://schemas.microsoft.com/office/drawing/2014/main" id="{588D2053-0A3B-3767-90C4-8B0FC4FA56DD}"/>
              </a:ext>
            </a:extLst>
          </p:cNvPr>
          <p:cNvPicPr>
            <a:picLocks noGrp="1" noChangeAspect="1"/>
          </p:cNvPicPr>
          <p:nvPr>
            <p:ph idx="1"/>
          </p:nvPr>
        </p:nvPicPr>
        <p:blipFill>
          <a:blip r:embed="rId2"/>
          <a:stretch>
            <a:fillRect/>
          </a:stretch>
        </p:blipFill>
        <p:spPr>
          <a:xfrm>
            <a:off x="2483027" y="1731963"/>
            <a:ext cx="7216421" cy="4059237"/>
          </a:xfrm>
        </p:spPr>
      </p:pic>
    </p:spTree>
    <p:extLst>
      <p:ext uri="{BB962C8B-B14F-4D97-AF65-F5344CB8AC3E}">
        <p14:creationId xmlns:p14="http://schemas.microsoft.com/office/powerpoint/2010/main" val="46746917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5CF92-30B4-A25A-8BCB-56D8DB3FD6A6}"/>
              </a:ext>
            </a:extLst>
          </p:cNvPr>
          <p:cNvSpPr>
            <a:spLocks noGrp="1"/>
          </p:cNvSpPr>
          <p:nvPr>
            <p:ph type="title"/>
          </p:nvPr>
        </p:nvSpPr>
        <p:spPr/>
        <p:txBody>
          <a:bodyPr>
            <a:normAutofit/>
          </a:bodyPr>
          <a:lstStyle/>
          <a:p>
            <a:r>
              <a:rPr lang="en-US" sz="2000" dirty="0"/>
              <a:t>This is the Audi Mumbai West Page where we have to check for new vehicles are being added to its system and also have a look of its working </a:t>
            </a:r>
            <a:endParaRPr lang="en-IN" sz="2000" dirty="0"/>
          </a:p>
        </p:txBody>
      </p:sp>
      <p:pic>
        <p:nvPicPr>
          <p:cNvPr id="5" name="Content Placeholder 4">
            <a:extLst>
              <a:ext uri="{FF2B5EF4-FFF2-40B4-BE49-F238E27FC236}">
                <a16:creationId xmlns:a16="http://schemas.microsoft.com/office/drawing/2014/main" id="{B7C5AB7B-9B7A-C8A6-A5DE-A3BE56C9F5D6}"/>
              </a:ext>
            </a:extLst>
          </p:cNvPr>
          <p:cNvPicPr>
            <a:picLocks noGrp="1" noChangeAspect="1"/>
          </p:cNvPicPr>
          <p:nvPr>
            <p:ph idx="1"/>
          </p:nvPr>
        </p:nvPicPr>
        <p:blipFill>
          <a:blip r:embed="rId2"/>
          <a:stretch>
            <a:fillRect/>
          </a:stretch>
        </p:blipFill>
        <p:spPr>
          <a:xfrm>
            <a:off x="2483027" y="1731963"/>
            <a:ext cx="7216421" cy="4059237"/>
          </a:xfrm>
        </p:spPr>
      </p:pic>
    </p:spTree>
    <p:extLst>
      <p:ext uri="{BB962C8B-B14F-4D97-AF65-F5344CB8AC3E}">
        <p14:creationId xmlns:p14="http://schemas.microsoft.com/office/powerpoint/2010/main" val="1771784357"/>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BFBBB4-F2B6-9D32-CB0F-A5F65C1545FD}"/>
              </a:ext>
            </a:extLst>
          </p:cNvPr>
          <p:cNvSpPr>
            <a:spLocks noGrp="1"/>
          </p:cNvSpPr>
          <p:nvPr>
            <p:ph type="title"/>
          </p:nvPr>
        </p:nvSpPr>
        <p:spPr/>
        <p:txBody>
          <a:bodyPr>
            <a:normAutofit/>
          </a:bodyPr>
          <a:lstStyle/>
          <a:p>
            <a:r>
              <a:rPr lang="en-US" sz="2000" dirty="0"/>
              <a:t>This is Audi Hyderabad Page where we have to look for its smooth working and if any </a:t>
            </a:r>
            <a:r>
              <a:rPr lang="en-US" sz="2000" dirty="0" err="1"/>
              <a:t>gltich</a:t>
            </a:r>
            <a:r>
              <a:rPr lang="en-US" sz="2000" dirty="0"/>
              <a:t> or issue we have to report it to the Audi India Authority</a:t>
            </a:r>
            <a:endParaRPr lang="en-IN" sz="2000" dirty="0"/>
          </a:p>
        </p:txBody>
      </p:sp>
      <p:pic>
        <p:nvPicPr>
          <p:cNvPr id="9" name="Content Placeholder 8">
            <a:extLst>
              <a:ext uri="{FF2B5EF4-FFF2-40B4-BE49-F238E27FC236}">
                <a16:creationId xmlns:a16="http://schemas.microsoft.com/office/drawing/2014/main" id="{613AFEE4-3E49-4ADF-5A6C-B3C931E7600D}"/>
              </a:ext>
            </a:extLst>
          </p:cNvPr>
          <p:cNvPicPr>
            <a:picLocks noGrp="1" noChangeAspect="1"/>
          </p:cNvPicPr>
          <p:nvPr>
            <p:ph idx="1"/>
          </p:nvPr>
        </p:nvPicPr>
        <p:blipFill>
          <a:blip r:embed="rId2"/>
          <a:stretch>
            <a:fillRect/>
          </a:stretch>
        </p:blipFill>
        <p:spPr>
          <a:xfrm>
            <a:off x="2483027" y="1731963"/>
            <a:ext cx="7216421" cy="4059237"/>
          </a:xfrm>
        </p:spPr>
      </p:pic>
    </p:spTree>
    <p:extLst>
      <p:ext uri="{BB962C8B-B14F-4D97-AF65-F5344CB8AC3E}">
        <p14:creationId xmlns:p14="http://schemas.microsoft.com/office/powerpoint/2010/main" val="2494362112"/>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C97D54-2803-C4BD-45A1-165DAABB3EDA}"/>
              </a:ext>
            </a:extLst>
          </p:cNvPr>
          <p:cNvSpPr>
            <a:spLocks noGrp="1"/>
          </p:cNvSpPr>
          <p:nvPr>
            <p:ph type="title"/>
          </p:nvPr>
        </p:nvSpPr>
        <p:spPr/>
        <p:txBody>
          <a:bodyPr>
            <a:noAutofit/>
          </a:bodyPr>
          <a:lstStyle/>
          <a:p>
            <a:r>
              <a:rPr lang="en-US" sz="2000" dirty="0"/>
              <a:t>Our Future Projects:</a:t>
            </a:r>
            <a:br>
              <a:rPr lang="en-US" sz="2000" dirty="0"/>
            </a:br>
            <a:r>
              <a:rPr lang="en-US" sz="2000" dirty="0"/>
              <a:t>Currently we are shifting our focus on solar energy electricity we are in phase to convert our All showrooms as well as workshops to solar energy in the coming years We are negotiating with Tata Power And other brands to get the best Deal done</a:t>
            </a:r>
            <a:endParaRPr lang="en-IN" sz="2000" dirty="0"/>
          </a:p>
        </p:txBody>
      </p:sp>
      <p:pic>
        <p:nvPicPr>
          <p:cNvPr id="5" name="Content Placeholder 4">
            <a:extLst>
              <a:ext uri="{FF2B5EF4-FFF2-40B4-BE49-F238E27FC236}">
                <a16:creationId xmlns:a16="http://schemas.microsoft.com/office/drawing/2014/main" id="{B9BABA13-68F0-D7B4-E3C6-60610597B379}"/>
              </a:ext>
            </a:extLst>
          </p:cNvPr>
          <p:cNvPicPr>
            <a:picLocks noGrp="1" noChangeAspect="1"/>
          </p:cNvPicPr>
          <p:nvPr>
            <p:ph idx="1"/>
          </p:nvPr>
        </p:nvPicPr>
        <p:blipFill rotWithShape="1">
          <a:blip r:embed="rId2"/>
          <a:srcRect l="22722" t="12825" r="26648" b="7316"/>
          <a:stretch/>
        </p:blipFill>
        <p:spPr>
          <a:xfrm>
            <a:off x="1380565" y="1990165"/>
            <a:ext cx="3818964" cy="3325906"/>
          </a:xfrm>
        </p:spPr>
      </p:pic>
      <p:pic>
        <p:nvPicPr>
          <p:cNvPr id="9" name="Picture 8">
            <a:extLst>
              <a:ext uri="{FF2B5EF4-FFF2-40B4-BE49-F238E27FC236}">
                <a16:creationId xmlns:a16="http://schemas.microsoft.com/office/drawing/2014/main" id="{5C7B2C56-3ED8-5208-F62A-C1B7290F06E2}"/>
              </a:ext>
            </a:extLst>
          </p:cNvPr>
          <p:cNvPicPr>
            <a:picLocks noChangeAspect="1"/>
          </p:cNvPicPr>
          <p:nvPr/>
        </p:nvPicPr>
        <p:blipFill rotWithShape="1">
          <a:blip r:embed="rId3">
            <a:extLst>
              <a:ext uri="{28A0092B-C50C-407E-A947-70E740481C1C}">
                <a14:useLocalDpi xmlns:a14="http://schemas.microsoft.com/office/drawing/2010/main" val="0"/>
              </a:ext>
            </a:extLst>
          </a:blip>
          <a:srcRect l="25524" t="13583" r="26842" b="6937"/>
          <a:stretch/>
        </p:blipFill>
        <p:spPr>
          <a:xfrm>
            <a:off x="5800166" y="1990165"/>
            <a:ext cx="4087905" cy="3325905"/>
          </a:xfrm>
          <a:prstGeom prst="rect">
            <a:avLst/>
          </a:prstGeom>
        </p:spPr>
      </p:pic>
    </p:spTree>
    <p:extLst>
      <p:ext uri="{BB962C8B-B14F-4D97-AF65-F5344CB8AC3E}">
        <p14:creationId xmlns:p14="http://schemas.microsoft.com/office/powerpoint/2010/main" val="177485174"/>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1CEE3E-06E5-175A-AE9A-B913FF0B722D}"/>
              </a:ext>
            </a:extLst>
          </p:cNvPr>
          <p:cNvSpPr>
            <a:spLocks noGrp="1"/>
          </p:cNvSpPr>
          <p:nvPr>
            <p:ph type="title"/>
          </p:nvPr>
        </p:nvSpPr>
        <p:spPr/>
        <p:txBody>
          <a:bodyPr>
            <a:normAutofit/>
          </a:bodyPr>
          <a:lstStyle/>
          <a:p>
            <a:r>
              <a:rPr lang="en-US" sz="2000" dirty="0"/>
              <a:t>We are also going to install SD wan in our systems as well as to integrate them Also working on dealing with Dell Company for New Enhanced Servers for our upcoming IT Enhancement</a:t>
            </a:r>
            <a:endParaRPr lang="en-IN" sz="2000" dirty="0"/>
          </a:p>
        </p:txBody>
      </p:sp>
      <p:pic>
        <p:nvPicPr>
          <p:cNvPr id="1026" name="Picture 2" descr="What Is SD-WAN? - Palo Alto Networks">
            <a:extLst>
              <a:ext uri="{FF2B5EF4-FFF2-40B4-BE49-F238E27FC236}">
                <a16:creationId xmlns:a16="http://schemas.microsoft.com/office/drawing/2014/main" id="{E3C254EA-E4EB-5EE6-E227-6993F2F36754}"/>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662236" y="1832769"/>
            <a:ext cx="6634163" cy="3857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984484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EFC59E-AEBB-B619-8341-B4B99A36B545}"/>
              </a:ext>
            </a:extLst>
          </p:cNvPr>
          <p:cNvSpPr>
            <a:spLocks noGrp="1"/>
          </p:cNvSpPr>
          <p:nvPr>
            <p:ph type="title"/>
          </p:nvPr>
        </p:nvSpPr>
        <p:spPr>
          <a:xfrm>
            <a:off x="519953" y="609600"/>
            <a:ext cx="10747604" cy="6051176"/>
          </a:xfrm>
        </p:spPr>
        <p:txBody>
          <a:bodyPr>
            <a:normAutofit/>
          </a:bodyPr>
          <a:lstStyle/>
          <a:p>
            <a:r>
              <a:rPr lang="en-US" b="1" dirty="0"/>
              <a:t>Thank you</a:t>
            </a:r>
            <a:br>
              <a:rPr lang="en-US" b="1" dirty="0"/>
            </a:br>
            <a:r>
              <a:rPr lang="en-US" b="1" dirty="0"/>
              <a:t>Name:</a:t>
            </a:r>
            <a:br>
              <a:rPr lang="en-US" b="1" dirty="0"/>
            </a:br>
            <a:r>
              <a:rPr lang="en-US" b="1" dirty="0"/>
              <a:t>Sanket keny</a:t>
            </a:r>
            <a:br>
              <a:rPr lang="en-US" b="1" dirty="0"/>
            </a:br>
            <a:r>
              <a:rPr lang="en-US" b="1" dirty="0"/>
              <a:t>Roll No:4 </a:t>
            </a:r>
            <a:br>
              <a:rPr lang="en-US" b="1" dirty="0"/>
            </a:br>
            <a:r>
              <a:rPr lang="en-US" b="1" dirty="0" err="1"/>
              <a:t>Msc</a:t>
            </a:r>
            <a:r>
              <a:rPr lang="en-US" b="1" dirty="0"/>
              <a:t> </a:t>
            </a:r>
            <a:r>
              <a:rPr lang="en-US" b="1" dirty="0" err="1"/>
              <a:t>CyberSecurity</a:t>
            </a:r>
            <a:endParaRPr lang="en-IN" b="1" dirty="0"/>
          </a:p>
        </p:txBody>
      </p:sp>
      <p:sp>
        <p:nvSpPr>
          <p:cNvPr id="3" name="Content Placeholder 2">
            <a:extLst>
              <a:ext uri="{FF2B5EF4-FFF2-40B4-BE49-F238E27FC236}">
                <a16:creationId xmlns:a16="http://schemas.microsoft.com/office/drawing/2014/main" id="{CA2E95CB-8E0F-3B9B-F924-28CE1FADF53B}"/>
              </a:ext>
            </a:extLst>
          </p:cNvPr>
          <p:cNvSpPr>
            <a:spLocks noGrp="1"/>
          </p:cNvSpPr>
          <p:nvPr>
            <p:ph idx="1"/>
          </p:nvPr>
        </p:nvSpPr>
        <p:spPr>
          <a:xfrm flipV="1">
            <a:off x="913795" y="1649505"/>
            <a:ext cx="45719" cy="45719"/>
          </a:xfrm>
        </p:spPr>
        <p:txBody>
          <a:bodyPr>
            <a:normAutofit fontScale="25000" lnSpcReduction="20000"/>
          </a:bodyPr>
          <a:lstStyle/>
          <a:p>
            <a:endParaRPr lang="en-IN" dirty="0"/>
          </a:p>
        </p:txBody>
      </p:sp>
    </p:spTree>
    <p:extLst>
      <p:ext uri="{BB962C8B-B14F-4D97-AF65-F5344CB8AC3E}">
        <p14:creationId xmlns:p14="http://schemas.microsoft.com/office/powerpoint/2010/main" val="407070572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C1C99F-86C0-5708-2AB9-D3BA2C17003C}"/>
              </a:ext>
            </a:extLst>
          </p:cNvPr>
          <p:cNvSpPr>
            <a:spLocks noGrp="1"/>
          </p:cNvSpPr>
          <p:nvPr>
            <p:ph type="title"/>
          </p:nvPr>
        </p:nvSpPr>
        <p:spPr/>
        <p:txBody>
          <a:bodyPr/>
          <a:lstStyle/>
          <a:p>
            <a:r>
              <a:rPr lang="en-US" dirty="0"/>
              <a:t>Sonic Firewall Features:</a:t>
            </a:r>
            <a:endParaRPr lang="en-IN" dirty="0"/>
          </a:p>
        </p:txBody>
      </p:sp>
      <p:sp>
        <p:nvSpPr>
          <p:cNvPr id="3" name="Content Placeholder 2">
            <a:extLst>
              <a:ext uri="{FF2B5EF4-FFF2-40B4-BE49-F238E27FC236}">
                <a16:creationId xmlns:a16="http://schemas.microsoft.com/office/drawing/2014/main" id="{D69CF8E4-EFCC-516B-C07D-C68B6F9921FF}"/>
              </a:ext>
            </a:extLst>
          </p:cNvPr>
          <p:cNvSpPr>
            <a:spLocks noGrp="1"/>
          </p:cNvSpPr>
          <p:nvPr>
            <p:ph idx="1"/>
          </p:nvPr>
        </p:nvSpPr>
        <p:spPr/>
        <p:txBody>
          <a:bodyPr/>
          <a:lstStyle/>
          <a:p>
            <a:r>
              <a:rPr lang="en-US" dirty="0"/>
              <a:t>Managing The IP Address Of the Systems that are currently present in the organization</a:t>
            </a:r>
          </a:p>
          <a:p>
            <a:r>
              <a:rPr lang="en-US" dirty="0"/>
              <a:t>Creating the tunnel for the SD Wan and subgrouping it </a:t>
            </a:r>
          </a:p>
          <a:p>
            <a:r>
              <a:rPr lang="en-US" dirty="0"/>
              <a:t>Tracing the packets of all the IP address</a:t>
            </a:r>
          </a:p>
          <a:p>
            <a:r>
              <a:rPr lang="en-US" dirty="0"/>
              <a:t>Tracking What the IP Packets Are Sent to each machine </a:t>
            </a:r>
          </a:p>
          <a:p>
            <a:r>
              <a:rPr lang="en-US" dirty="0"/>
              <a:t>In firewall the Malicious packets are subgroup into 3 groups :Green , Yellow ,Red</a:t>
            </a:r>
          </a:p>
          <a:p>
            <a:r>
              <a:rPr lang="en-US" dirty="0"/>
              <a:t>The Red packets Are considered To be ALERT</a:t>
            </a:r>
          </a:p>
          <a:p>
            <a:r>
              <a:rPr lang="en-US" dirty="0"/>
              <a:t>The Yellow packets Are considered To be Decision To Be Taken</a:t>
            </a:r>
          </a:p>
          <a:p>
            <a:r>
              <a:rPr lang="en-US" dirty="0"/>
              <a:t>The Green packets Are considered To be Safe  </a:t>
            </a:r>
          </a:p>
          <a:p>
            <a:pPr marL="36900" indent="0">
              <a:buNone/>
            </a:pPr>
            <a:endParaRPr lang="en-IN" dirty="0"/>
          </a:p>
        </p:txBody>
      </p:sp>
    </p:spTree>
    <p:extLst>
      <p:ext uri="{BB962C8B-B14F-4D97-AF65-F5344CB8AC3E}">
        <p14:creationId xmlns:p14="http://schemas.microsoft.com/office/powerpoint/2010/main" val="4127040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023661-B0C3-0923-42F6-2DB08BD7C746}"/>
              </a:ext>
            </a:extLst>
          </p:cNvPr>
          <p:cNvSpPr>
            <a:spLocks noGrp="1"/>
          </p:cNvSpPr>
          <p:nvPr>
            <p:ph type="title"/>
          </p:nvPr>
        </p:nvSpPr>
        <p:spPr/>
        <p:txBody>
          <a:bodyPr>
            <a:normAutofit/>
          </a:bodyPr>
          <a:lstStyle/>
          <a:p>
            <a:r>
              <a:rPr lang="en-US" dirty="0"/>
              <a:t>Sonic Firewall :</a:t>
            </a:r>
            <a:endParaRPr lang="en-IN" dirty="0"/>
          </a:p>
        </p:txBody>
      </p:sp>
      <p:sp>
        <p:nvSpPr>
          <p:cNvPr id="3" name="Content Placeholder 2">
            <a:extLst>
              <a:ext uri="{FF2B5EF4-FFF2-40B4-BE49-F238E27FC236}">
                <a16:creationId xmlns:a16="http://schemas.microsoft.com/office/drawing/2014/main" id="{E4F8051C-8319-6A85-5D1D-F3ECE58DEBEC}"/>
              </a:ext>
            </a:extLst>
          </p:cNvPr>
          <p:cNvSpPr>
            <a:spLocks noGrp="1"/>
          </p:cNvSpPr>
          <p:nvPr>
            <p:ph idx="1"/>
          </p:nvPr>
        </p:nvSpPr>
        <p:spPr/>
        <p:txBody>
          <a:bodyPr/>
          <a:lstStyle/>
          <a:p>
            <a:r>
              <a:rPr lang="en-US" dirty="0"/>
              <a:t>Giving Access to the required application to each Machine about their Department needs to work upon</a:t>
            </a:r>
          </a:p>
          <a:p>
            <a:r>
              <a:rPr lang="en-US" dirty="0"/>
              <a:t>Blacklisting the application IP which are not required</a:t>
            </a:r>
          </a:p>
          <a:p>
            <a:r>
              <a:rPr lang="en-US" dirty="0"/>
              <a:t>Creating And Managing the inhouse Server Loads in the firewall</a:t>
            </a:r>
          </a:p>
          <a:p>
            <a:r>
              <a:rPr lang="en-US" dirty="0"/>
              <a:t>Working onto Building its own SD wan box and Handling it on </a:t>
            </a:r>
          </a:p>
          <a:p>
            <a:pPr marL="36900" indent="0">
              <a:buNone/>
            </a:pPr>
            <a:endParaRPr lang="en-US" dirty="0"/>
          </a:p>
          <a:p>
            <a:endParaRPr lang="en-IN" dirty="0"/>
          </a:p>
        </p:txBody>
      </p:sp>
    </p:spTree>
    <p:extLst>
      <p:ext uri="{BB962C8B-B14F-4D97-AF65-F5344CB8AC3E}">
        <p14:creationId xmlns:p14="http://schemas.microsoft.com/office/powerpoint/2010/main" val="3941435519"/>
      </p:ext>
    </p:extLst>
  </p:cSld>
  <p:clrMapOvr>
    <a:masterClrMapping/>
  </p:clrMapOvr>
  <p:transition spd="med">
    <p:pull/>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B13F7B-9C65-278C-A826-14343B554B6A}"/>
              </a:ext>
            </a:extLst>
          </p:cNvPr>
          <p:cNvSpPr>
            <a:spLocks noGrp="1"/>
          </p:cNvSpPr>
          <p:nvPr>
            <p:ph type="title"/>
          </p:nvPr>
        </p:nvSpPr>
        <p:spPr/>
        <p:txBody>
          <a:bodyPr/>
          <a:lstStyle/>
          <a:p>
            <a:r>
              <a:rPr lang="en-US" dirty="0"/>
              <a:t>Sonic Firewall SD WAN:</a:t>
            </a:r>
            <a:endParaRPr lang="en-IN" dirty="0"/>
          </a:p>
        </p:txBody>
      </p:sp>
      <p:sp>
        <p:nvSpPr>
          <p:cNvPr id="3" name="Content Placeholder 2">
            <a:extLst>
              <a:ext uri="{FF2B5EF4-FFF2-40B4-BE49-F238E27FC236}">
                <a16:creationId xmlns:a16="http://schemas.microsoft.com/office/drawing/2014/main" id="{82336478-FBC7-743F-066C-563FE2E7CB78}"/>
              </a:ext>
            </a:extLst>
          </p:cNvPr>
          <p:cNvSpPr>
            <a:spLocks noGrp="1"/>
          </p:cNvSpPr>
          <p:nvPr>
            <p:ph idx="1"/>
          </p:nvPr>
        </p:nvSpPr>
        <p:spPr/>
        <p:txBody>
          <a:bodyPr/>
          <a:lstStyle/>
          <a:p>
            <a:r>
              <a:rPr lang="en-US" dirty="0"/>
              <a:t>We are creating a single SD Wan server where we can load And keep its </a:t>
            </a:r>
            <a:r>
              <a:rPr lang="en-US" dirty="0" err="1"/>
              <a:t>Tunelling</a:t>
            </a:r>
            <a:r>
              <a:rPr lang="en-US" dirty="0"/>
              <a:t> through one single Channel </a:t>
            </a:r>
          </a:p>
          <a:p>
            <a:r>
              <a:rPr lang="en-US" dirty="0"/>
              <a:t>Through This we can have one single Access to its Bandwidth To be Shared across all the location </a:t>
            </a:r>
          </a:p>
          <a:p>
            <a:r>
              <a:rPr lang="en-US" dirty="0"/>
              <a:t>We can optimize and share the frequency according to the location needs and its limitation</a:t>
            </a:r>
          </a:p>
          <a:p>
            <a:r>
              <a:rPr lang="en-US" dirty="0"/>
              <a:t>Main features of this firewall is that we can Have two multiple lines to work onto and even if one line gets downgraded it automatically shifts its focus on the another line </a:t>
            </a:r>
          </a:p>
        </p:txBody>
      </p:sp>
    </p:spTree>
    <p:extLst>
      <p:ext uri="{BB962C8B-B14F-4D97-AF65-F5344CB8AC3E}">
        <p14:creationId xmlns:p14="http://schemas.microsoft.com/office/powerpoint/2010/main" val="172394512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E5252-8813-9F79-D687-1A5DC51CC33F}"/>
              </a:ext>
            </a:extLst>
          </p:cNvPr>
          <p:cNvSpPr>
            <a:spLocks noGrp="1"/>
          </p:cNvSpPr>
          <p:nvPr>
            <p:ph type="title"/>
          </p:nvPr>
        </p:nvSpPr>
        <p:spPr/>
        <p:txBody>
          <a:bodyPr>
            <a:normAutofit/>
          </a:bodyPr>
          <a:lstStyle/>
          <a:p>
            <a:r>
              <a:rPr lang="en-US" dirty="0"/>
              <a:t>SD Wan Sonic Firewall Features:</a:t>
            </a:r>
            <a:endParaRPr lang="en-IN" dirty="0"/>
          </a:p>
        </p:txBody>
      </p:sp>
      <p:sp>
        <p:nvSpPr>
          <p:cNvPr id="3" name="Content Placeholder 2">
            <a:extLst>
              <a:ext uri="{FF2B5EF4-FFF2-40B4-BE49-F238E27FC236}">
                <a16:creationId xmlns:a16="http://schemas.microsoft.com/office/drawing/2014/main" id="{85281861-11CC-6DD1-AD50-458544B7632D}"/>
              </a:ext>
            </a:extLst>
          </p:cNvPr>
          <p:cNvSpPr>
            <a:spLocks noGrp="1"/>
          </p:cNvSpPr>
          <p:nvPr>
            <p:ph idx="1"/>
          </p:nvPr>
        </p:nvSpPr>
        <p:spPr/>
        <p:txBody>
          <a:bodyPr/>
          <a:lstStyle/>
          <a:p>
            <a:r>
              <a:rPr lang="en-US" dirty="0"/>
              <a:t>It has the lowest latency and can be configured </a:t>
            </a:r>
          </a:p>
          <a:p>
            <a:r>
              <a:rPr lang="en-US" dirty="0"/>
              <a:t>It has the lowest jitter</a:t>
            </a:r>
          </a:p>
          <a:p>
            <a:r>
              <a:rPr lang="en-US" dirty="0"/>
              <a:t>It has a very good number of least packet Lost</a:t>
            </a:r>
          </a:p>
          <a:p>
            <a:r>
              <a:rPr lang="en-US" dirty="0"/>
              <a:t>Subgrouping of the various channel can be done</a:t>
            </a:r>
          </a:p>
          <a:p>
            <a:r>
              <a:rPr lang="en-IN" dirty="0"/>
              <a:t>We can see the status of the latency</a:t>
            </a:r>
          </a:p>
        </p:txBody>
      </p:sp>
    </p:spTree>
    <p:extLst>
      <p:ext uri="{BB962C8B-B14F-4D97-AF65-F5344CB8AC3E}">
        <p14:creationId xmlns:p14="http://schemas.microsoft.com/office/powerpoint/2010/main" val="1849970248"/>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E5452F-F667-2BCF-341A-FE3280C700C5}"/>
              </a:ext>
            </a:extLst>
          </p:cNvPr>
          <p:cNvSpPr>
            <a:spLocks noGrp="1"/>
          </p:cNvSpPr>
          <p:nvPr>
            <p:ph type="title"/>
          </p:nvPr>
        </p:nvSpPr>
        <p:spPr/>
        <p:txBody>
          <a:bodyPr/>
          <a:lstStyle/>
          <a:p>
            <a:r>
              <a:rPr lang="en-IN" dirty="0"/>
              <a:t>Why we Choose SD Wan</a:t>
            </a:r>
          </a:p>
        </p:txBody>
      </p:sp>
      <p:sp>
        <p:nvSpPr>
          <p:cNvPr id="3" name="Content Placeholder 2">
            <a:extLst>
              <a:ext uri="{FF2B5EF4-FFF2-40B4-BE49-F238E27FC236}">
                <a16:creationId xmlns:a16="http://schemas.microsoft.com/office/drawing/2014/main" id="{4CC428FA-063A-72A1-C6DA-C3C314E0F091}"/>
              </a:ext>
            </a:extLst>
          </p:cNvPr>
          <p:cNvSpPr>
            <a:spLocks noGrp="1"/>
          </p:cNvSpPr>
          <p:nvPr>
            <p:ph idx="1"/>
          </p:nvPr>
        </p:nvSpPr>
        <p:spPr/>
        <p:txBody>
          <a:bodyPr/>
          <a:lstStyle/>
          <a:p>
            <a:r>
              <a:rPr lang="en-IN" dirty="0"/>
              <a:t>It has a basic Failover in terms of network handling</a:t>
            </a:r>
          </a:p>
          <a:p>
            <a:r>
              <a:rPr lang="en-IN" dirty="0"/>
              <a:t>It has a Round Robin feature enabled which saves packet loading</a:t>
            </a:r>
          </a:p>
          <a:p>
            <a:r>
              <a:rPr lang="en-IN" dirty="0"/>
              <a:t>A good </a:t>
            </a:r>
            <a:r>
              <a:rPr lang="en-IN" dirty="0" err="1"/>
              <a:t>Spil</a:t>
            </a:r>
            <a:r>
              <a:rPr lang="en-IN" dirty="0"/>
              <a:t> Over ratio can be set</a:t>
            </a:r>
          </a:p>
          <a:p>
            <a:r>
              <a:rPr lang="en-IN" dirty="0"/>
              <a:t>Bandwidth management ( High Priority , Low Priority can be set at a frequency of 0 to 7 where 0 being lowest and 7 being the highest)</a:t>
            </a:r>
          </a:p>
          <a:p>
            <a:r>
              <a:rPr lang="en-IN" dirty="0"/>
              <a:t>It replaces MPLS and </a:t>
            </a:r>
            <a:r>
              <a:rPr lang="en-IN" dirty="0" err="1"/>
              <a:t>leasline</a:t>
            </a:r>
            <a:r>
              <a:rPr lang="en-IN" dirty="0"/>
              <a:t> </a:t>
            </a:r>
          </a:p>
          <a:p>
            <a:r>
              <a:rPr lang="en-IN" dirty="0"/>
              <a:t>And thus saves a large amount of cost </a:t>
            </a:r>
          </a:p>
        </p:txBody>
      </p:sp>
    </p:spTree>
    <p:extLst>
      <p:ext uri="{BB962C8B-B14F-4D97-AF65-F5344CB8AC3E}">
        <p14:creationId xmlns:p14="http://schemas.microsoft.com/office/powerpoint/2010/main" val="42018278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5C9533-D323-A380-9337-6CB78E45449F}"/>
              </a:ext>
            </a:extLst>
          </p:cNvPr>
          <p:cNvSpPr>
            <a:spLocks noGrp="1"/>
          </p:cNvSpPr>
          <p:nvPr>
            <p:ph type="title"/>
          </p:nvPr>
        </p:nvSpPr>
        <p:spPr/>
        <p:txBody>
          <a:bodyPr>
            <a:normAutofit/>
          </a:bodyPr>
          <a:lstStyle/>
          <a:p>
            <a:r>
              <a:rPr lang="en-US" sz="2000" dirty="0"/>
              <a:t>This is the car dealer page where we add/edit each company cars and its variants as well its subvariants</a:t>
            </a:r>
            <a:endParaRPr lang="en-IN" sz="2000" dirty="0"/>
          </a:p>
        </p:txBody>
      </p:sp>
      <p:pic>
        <p:nvPicPr>
          <p:cNvPr id="5" name="Content Placeholder 4">
            <a:extLst>
              <a:ext uri="{FF2B5EF4-FFF2-40B4-BE49-F238E27FC236}">
                <a16:creationId xmlns:a16="http://schemas.microsoft.com/office/drawing/2014/main" id="{7B6B0BF3-6DE1-8A42-1010-9E9714E76958}"/>
              </a:ext>
            </a:extLst>
          </p:cNvPr>
          <p:cNvPicPr>
            <a:picLocks noGrp="1" noChangeAspect="1"/>
          </p:cNvPicPr>
          <p:nvPr>
            <p:ph idx="1"/>
          </p:nvPr>
        </p:nvPicPr>
        <p:blipFill>
          <a:blip r:embed="rId2"/>
          <a:stretch>
            <a:fillRect/>
          </a:stretch>
        </p:blipFill>
        <p:spPr>
          <a:xfrm>
            <a:off x="2483027" y="1731963"/>
            <a:ext cx="7216421" cy="4059237"/>
          </a:xfrm>
        </p:spPr>
      </p:pic>
    </p:spTree>
    <p:extLst>
      <p:ext uri="{BB962C8B-B14F-4D97-AF65-F5344CB8AC3E}">
        <p14:creationId xmlns:p14="http://schemas.microsoft.com/office/powerpoint/2010/main" val="41813644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1B0FE-E19C-94EA-3578-7B9C521CEC2B}"/>
              </a:ext>
            </a:extLst>
          </p:cNvPr>
          <p:cNvSpPr>
            <a:spLocks noGrp="1"/>
          </p:cNvSpPr>
          <p:nvPr>
            <p:ph type="title"/>
          </p:nvPr>
        </p:nvSpPr>
        <p:spPr/>
        <p:txBody>
          <a:bodyPr>
            <a:normAutofit/>
          </a:bodyPr>
          <a:lstStyle/>
          <a:p>
            <a:r>
              <a:rPr lang="en-US" sz="2000" dirty="0"/>
              <a:t>We have an overall view in which year the car is launched and when its been issued</a:t>
            </a:r>
            <a:endParaRPr lang="en-IN" sz="2000" dirty="0"/>
          </a:p>
        </p:txBody>
      </p:sp>
      <p:pic>
        <p:nvPicPr>
          <p:cNvPr id="5" name="Content Placeholder 4">
            <a:extLst>
              <a:ext uri="{FF2B5EF4-FFF2-40B4-BE49-F238E27FC236}">
                <a16:creationId xmlns:a16="http://schemas.microsoft.com/office/drawing/2014/main" id="{19D9AD1C-803B-898C-0139-D0303582A69E}"/>
              </a:ext>
            </a:extLst>
          </p:cNvPr>
          <p:cNvPicPr>
            <a:picLocks noGrp="1" noChangeAspect="1"/>
          </p:cNvPicPr>
          <p:nvPr>
            <p:ph idx="1"/>
          </p:nvPr>
        </p:nvPicPr>
        <p:blipFill>
          <a:blip r:embed="rId2"/>
          <a:stretch>
            <a:fillRect/>
          </a:stretch>
        </p:blipFill>
        <p:spPr>
          <a:xfrm>
            <a:off x="2483027" y="1731963"/>
            <a:ext cx="7216421" cy="4059237"/>
          </a:xfrm>
        </p:spPr>
      </p:pic>
    </p:spTree>
    <p:extLst>
      <p:ext uri="{BB962C8B-B14F-4D97-AF65-F5344CB8AC3E}">
        <p14:creationId xmlns:p14="http://schemas.microsoft.com/office/powerpoint/2010/main" val="2235299581"/>
      </p:ext>
    </p:extLst>
  </p:cSld>
  <p:clrMapOvr>
    <a:masterClrMapping/>
  </p:clrMapOvr>
  <p:transition spd="slow">
    <p:push dir="u"/>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
  <a:themeElements>
    <a:clrScheme name="Slate">
      <a:dk1>
        <a:sysClr val="windowText" lastClr="000000"/>
      </a:dk1>
      <a:lt1>
        <a:sysClr val="window" lastClr="FFFFFF"/>
      </a:lt1>
      <a:dk2>
        <a:srgbClr val="212123"/>
      </a:dk2>
      <a:lt2>
        <a:srgbClr val="DADADA"/>
      </a:lt2>
      <a:accent1>
        <a:srgbClr val="BC451B"/>
      </a:accent1>
      <a:accent2>
        <a:srgbClr val="D3BA68"/>
      </a:accent2>
      <a:accent3>
        <a:srgbClr val="BB8640"/>
      </a:accent3>
      <a:accent4>
        <a:srgbClr val="AD9277"/>
      </a:accent4>
      <a:accent5>
        <a:srgbClr val="A55A43"/>
      </a:accent5>
      <a:accent6>
        <a:srgbClr val="AD9D7B"/>
      </a:accent6>
      <a:hlink>
        <a:srgbClr val="E98052"/>
      </a:hlink>
      <a:folHlink>
        <a:srgbClr val="F4B69B"/>
      </a:folHlink>
    </a:clrScheme>
    <a:fontScheme name="Slate">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3F2DE9A5-64E6-437C-A389-CC4477E817E8}"/>
    </a:ext>
  </a:extLst>
</a:theme>
</file>

<file path=docProps/app.xml><?xml version="1.0" encoding="utf-8"?>
<Properties xmlns="http://schemas.openxmlformats.org/officeDocument/2006/extended-properties" xmlns:vt="http://schemas.openxmlformats.org/officeDocument/2006/docPropsVTypes">
  <Template>Slate</Template>
  <TotalTime>181</TotalTime>
  <Words>921</Words>
  <Application>Microsoft Office PowerPoint</Application>
  <PresentationFormat>Widescreen</PresentationFormat>
  <Paragraphs>57</Paragraphs>
  <Slides>28</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28</vt:i4>
      </vt:variant>
    </vt:vector>
  </HeadingPairs>
  <TitlesOfParts>
    <vt:vector size="31" baseType="lpstr">
      <vt:lpstr>Calisto MT</vt:lpstr>
      <vt:lpstr>Wingdings 2</vt:lpstr>
      <vt:lpstr>Slate</vt:lpstr>
      <vt:lpstr>Role: Security Analyst At Audi Mumbai West</vt:lpstr>
      <vt:lpstr>This is the sonic firewall that is used to trace the packets sending within the machine and also monitoring the systems we can detect the amount of hits and wavelength of threat that a system consist of </vt:lpstr>
      <vt:lpstr>Sonic Firewall Features:</vt:lpstr>
      <vt:lpstr>Sonic Firewall :</vt:lpstr>
      <vt:lpstr>Sonic Firewall SD WAN:</vt:lpstr>
      <vt:lpstr>SD Wan Sonic Firewall Features:</vt:lpstr>
      <vt:lpstr>Why we Choose SD Wan</vt:lpstr>
      <vt:lpstr>This is the car dealer page where we add/edit each company cars and its variants as well its subvariants</vt:lpstr>
      <vt:lpstr>We have an overall view in which year the car is launched and when its been issued</vt:lpstr>
      <vt:lpstr>We have multiple brands under which we work are been stated below in the list</vt:lpstr>
      <vt:lpstr>The model list of the audi cars are been listed here</vt:lpstr>
      <vt:lpstr>Its variants and many subvariants does it conclude of</vt:lpstr>
      <vt:lpstr>We have the subvariant where we define its configuration its pricing and its indepth details</vt:lpstr>
      <vt:lpstr>This here is the Thinktank finance page it is mainly used by auditors and loan department of the company</vt:lpstr>
      <vt:lpstr>This is its home page where we can see revenue  page and its settings version</vt:lpstr>
      <vt:lpstr>Here we have the each breakup of the car here we can see the audi  A4 premium breakup price at the amount its been bought by the dealer the percentage of GST to be paid to dealer to company  the percentage of CESS that is been charged and the selling price to the customer and its breakup</vt:lpstr>
      <vt:lpstr>This is the vici dialer used by telecallers its main use is to get the customer data for car upgrade or to exchange the old car to new</vt:lpstr>
      <vt:lpstr>Here we can see the number of users that are currently logged in to the system their status and what campaigns are the into</vt:lpstr>
      <vt:lpstr>We can get the detailed report of the callers here how many customers are intreseted and how many are not connected</vt:lpstr>
      <vt:lpstr>Here This is Capsa Software that is used for traffic monitoring and used to detect on which machine is having most number of hits coming through</vt:lpstr>
      <vt:lpstr>We can get each details here on which IP its been getting hits and what percentage of bits are getting Hits</vt:lpstr>
      <vt:lpstr>This is our future project a website named Modihyundai.com has been shut down due to domain issue we will be working on its construction as well to bring it on live</vt:lpstr>
      <vt:lpstr>WE have A page called as Audi Approved Plus where pre-Owned cars Are being sold We have to check its maintaince and its hits regularly</vt:lpstr>
      <vt:lpstr>This is the Audi Mumbai West Page where we have to check for new vehicles are being added to its system and also have a look of its working </vt:lpstr>
      <vt:lpstr>This is Audi Hyderabad Page where we have to look for its smooth working and if any gltich or issue we have to report it to the Audi India Authority</vt:lpstr>
      <vt:lpstr>Our Future Projects: Currently we are shifting our focus on solar energy electricity we are in phase to convert our All showrooms as well as workshops to solar energy in the coming years We are negotiating with Tata Power And other brands to get the best Deal done</vt:lpstr>
      <vt:lpstr>We are also going to install SD wan in our systems as well as to integrate them Also working on dealing with Dell Company for New Enhanced Servers for our upcoming IT Enhancement</vt:lpstr>
      <vt:lpstr>Thank you Name: Sanket keny Roll No:4  Msc CyberSecurity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Role: Security Analyst</dc:title>
  <dc:creator>Sanket keny</dc:creator>
  <cp:lastModifiedBy>Sanket keny</cp:lastModifiedBy>
  <cp:revision>10</cp:revision>
  <dcterms:created xsi:type="dcterms:W3CDTF">2023-03-11T09:11:47Z</dcterms:created>
  <dcterms:modified xsi:type="dcterms:W3CDTF">2023-04-05T08:00:51Z</dcterms:modified>
</cp:coreProperties>
</file>